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11" r:id="rId3"/>
    <p:sldId id="312" r:id="rId4"/>
    <p:sldId id="257" r:id="rId5"/>
    <p:sldId id="258" r:id="rId6"/>
    <p:sldId id="260" r:id="rId7"/>
    <p:sldId id="310" r:id="rId8"/>
    <p:sldId id="289" r:id="rId9"/>
    <p:sldId id="273" r:id="rId10"/>
    <p:sldId id="266" r:id="rId11"/>
    <p:sldId id="302" r:id="rId12"/>
    <p:sldId id="261" r:id="rId13"/>
    <p:sldId id="306" r:id="rId14"/>
    <p:sldId id="307" r:id="rId15"/>
    <p:sldId id="308" r:id="rId16"/>
    <p:sldId id="303" r:id="rId17"/>
    <p:sldId id="309" r:id="rId18"/>
    <p:sldId id="270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2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38" d="100"/>
          <a:sy n="38" d="100"/>
        </p:scale>
        <p:origin x="1344" y="48"/>
      </p:cViewPr>
      <p:guideLst>
        <p:guide orient="horz" pos="2172"/>
        <p:guide pos="2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1" Type="http://schemas.openxmlformats.org/officeDocument/2006/relationships/tags" Target="../tags/tag2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940588">
            <a:off x="-6106426" y="-2062185"/>
            <a:ext cx="12210411" cy="7367671"/>
          </a:xfrm>
          <a:custGeom>
            <a:avLst/>
            <a:gdLst/>
            <a:ahLst/>
            <a:cxnLst/>
            <a:rect l="l" t="t" r="r" b="b"/>
            <a:pathLst>
              <a:path w="12210411" h="7367671">
                <a:moveTo>
                  <a:pt x="0" y="0"/>
                </a:moveTo>
                <a:lnTo>
                  <a:pt x="12210411" y="0"/>
                </a:lnTo>
                <a:lnTo>
                  <a:pt x="12210411" y="7367672"/>
                </a:lnTo>
                <a:lnTo>
                  <a:pt x="0" y="736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999922" y="-949448"/>
            <a:ext cx="10143922" cy="7047679"/>
          </a:xfrm>
          <a:custGeom>
            <a:avLst/>
            <a:gdLst/>
            <a:ahLst/>
            <a:cxnLst/>
            <a:rect l="l" t="t" r="r" b="b"/>
            <a:pathLst>
              <a:path w="10143922" h="7047679">
                <a:moveTo>
                  <a:pt x="0" y="0"/>
                </a:moveTo>
                <a:lnTo>
                  <a:pt x="10143922" y="0"/>
                </a:lnTo>
                <a:lnTo>
                  <a:pt x="10143922" y="7047679"/>
                </a:lnTo>
                <a:lnTo>
                  <a:pt x="0" y="7047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3804756" y="633954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4"/>
                </a:lnTo>
                <a:lnTo>
                  <a:pt x="0" y="1975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4335876" y="6343989"/>
            <a:ext cx="5057357" cy="4340132"/>
          </a:xfrm>
          <a:custGeom>
            <a:avLst/>
            <a:gdLst/>
            <a:ahLst/>
            <a:cxnLst/>
            <a:rect l="l" t="t" r="r" b="b"/>
            <a:pathLst>
              <a:path w="5057357" h="4340132">
                <a:moveTo>
                  <a:pt x="0" y="0"/>
                </a:moveTo>
                <a:lnTo>
                  <a:pt x="5057357" y="0"/>
                </a:lnTo>
                <a:lnTo>
                  <a:pt x="5057357" y="4340132"/>
                </a:lnTo>
                <a:lnTo>
                  <a:pt x="0" y="43401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3060906" y="7200884"/>
            <a:ext cx="2549939" cy="2626342"/>
          </a:xfrm>
          <a:custGeom>
            <a:avLst/>
            <a:gdLst/>
            <a:ahLst/>
            <a:cxnLst/>
            <a:rect l="l" t="t" r="r" b="b"/>
            <a:pathLst>
              <a:path w="2549939" h="2626342">
                <a:moveTo>
                  <a:pt x="0" y="0"/>
                </a:moveTo>
                <a:lnTo>
                  <a:pt x="2549939" y="0"/>
                </a:lnTo>
                <a:lnTo>
                  <a:pt x="2549939" y="2626342"/>
                </a:lnTo>
                <a:lnTo>
                  <a:pt x="0" y="26263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rot="-2033207">
            <a:off x="16359986" y="4913486"/>
            <a:ext cx="3041059" cy="3499127"/>
          </a:xfrm>
          <a:custGeom>
            <a:avLst/>
            <a:gdLst/>
            <a:ahLst/>
            <a:cxnLst/>
            <a:rect l="l" t="t" r="r" b="b"/>
            <a:pathLst>
              <a:path w="3041059" h="3499127">
                <a:moveTo>
                  <a:pt x="0" y="0"/>
                </a:moveTo>
                <a:lnTo>
                  <a:pt x="3041059" y="0"/>
                </a:lnTo>
                <a:lnTo>
                  <a:pt x="3041059" y="3499127"/>
                </a:lnTo>
                <a:lnTo>
                  <a:pt x="0" y="34991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22542" y="4279900"/>
            <a:ext cx="16736758" cy="183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0"/>
              </a:lnSpc>
            </a:pPr>
            <a:r>
              <a:rPr lang="zh-CN" altLang="en-US" sz="13000" spc="1286" dirty="0">
                <a:solidFill>
                  <a:srgbClr val="232253"/>
                </a:solidFill>
                <a:ea typeface="字由文艺黑 Bold"/>
              </a:rPr>
              <a:t>雅思分享会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4703" y="2880235"/>
            <a:ext cx="1551243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spc="426" dirty="0">
                <a:solidFill>
                  <a:srgbClr val="232253"/>
                </a:solidFill>
                <a:latin typeface="Now" panose="00000500000000000000"/>
              </a:rPr>
              <a:t>INTRODUCTION TO IELTS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35921" y="8062292"/>
            <a:ext cx="641615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4200" spc="718">
                <a:solidFill>
                  <a:srgbClr val="232253"/>
                </a:solidFill>
                <a:ea typeface="字由文艺黑 Bold"/>
              </a:rPr>
              <a:t>主讲人：孙宇玲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014" y="2413419"/>
            <a:ext cx="5657873" cy="565785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A9A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180759" y="2215731"/>
            <a:ext cx="5657873" cy="5657850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07113" y="2215731"/>
            <a:ext cx="5657873" cy="565785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A5CBE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365570" y="4576230"/>
            <a:ext cx="1172759" cy="0"/>
          </a:xfrm>
          <a:prstGeom prst="line">
            <a:avLst/>
          </a:prstGeom>
          <a:ln w="142875" cap="flat">
            <a:solidFill>
              <a:srgbClr val="23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9"/>
          <p:cNvSpPr/>
          <p:nvPr/>
        </p:nvSpPr>
        <p:spPr>
          <a:xfrm>
            <a:off x="8517630" y="4576230"/>
            <a:ext cx="1172759" cy="0"/>
          </a:xfrm>
          <a:prstGeom prst="line">
            <a:avLst/>
          </a:prstGeom>
          <a:ln w="142875" cap="flat">
            <a:solidFill>
              <a:srgbClr val="23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/>
          <p:cNvSpPr/>
          <p:nvPr/>
        </p:nvSpPr>
        <p:spPr>
          <a:xfrm>
            <a:off x="13749670" y="4622864"/>
            <a:ext cx="1172759" cy="0"/>
          </a:xfrm>
          <a:prstGeom prst="line">
            <a:avLst/>
          </a:prstGeom>
          <a:ln w="142875" cap="flat">
            <a:solidFill>
              <a:srgbClr val="23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362304" y="5524716"/>
            <a:ext cx="3212312" cy="44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zh-CN" altLang="en-US" sz="4800">
                <a:solidFill>
                  <a:srgbClr val="232253"/>
                </a:solidFill>
                <a:ea typeface="思源黑体 2 Bold" panose="020B0600000000000000" charset="-122"/>
              </a:rPr>
              <a:t>自我定位</a:t>
            </a:r>
            <a:endParaRPr lang="en-US" sz="4800">
              <a:solidFill>
                <a:srgbClr val="232253"/>
              </a:solidFill>
              <a:ea typeface="思源黑体 2 Bold" panose="020B06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23141" y="2849374"/>
            <a:ext cx="4457618" cy="120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232253"/>
                </a:solidFill>
                <a:latin typeface="字由文艺黑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5200" y="2849374"/>
            <a:ext cx="4457618" cy="120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232253"/>
                </a:solidFill>
                <a:latin typeface="字由文艺黑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07241" y="2849374"/>
            <a:ext cx="4457618" cy="120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232253"/>
                </a:solidFill>
                <a:latin typeface="字由文艺黑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20000" y="5295900"/>
            <a:ext cx="3212465" cy="18281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465"/>
              </a:lnSpc>
            </a:pPr>
            <a:r>
              <a:rPr lang="zh-CN" altLang="en-US" sz="4800">
                <a:solidFill>
                  <a:srgbClr val="232253"/>
                </a:solidFill>
                <a:ea typeface="思源黑体 2 Bold" panose="020B0600000000000000" charset="-122"/>
              </a:rPr>
              <a:t>长期</a:t>
            </a:r>
            <a:r>
              <a:rPr lang="en-US" altLang="zh-CN" sz="4800">
                <a:solidFill>
                  <a:srgbClr val="232253"/>
                </a:solidFill>
                <a:ea typeface="思源黑体 2 Bold" panose="020B0600000000000000" charset="-122"/>
              </a:rPr>
              <a:t>OR</a:t>
            </a:r>
          </a:p>
          <a:p>
            <a:pPr algn="ctr">
              <a:lnSpc>
                <a:spcPts val="3465"/>
              </a:lnSpc>
            </a:pPr>
            <a:endParaRPr lang="en-US" altLang="zh-CN" sz="4800">
              <a:solidFill>
                <a:srgbClr val="232253"/>
              </a:solidFill>
              <a:ea typeface="思源黑体 2 Bold" panose="020B0600000000000000" charset="-122"/>
            </a:endParaRPr>
          </a:p>
          <a:p>
            <a:pPr algn="ctr">
              <a:lnSpc>
                <a:spcPts val="3465"/>
              </a:lnSpc>
            </a:pPr>
            <a:r>
              <a:rPr lang="zh-CN" altLang="en-US" sz="4800">
                <a:solidFill>
                  <a:srgbClr val="232253"/>
                </a:solidFill>
                <a:ea typeface="思源黑体 2 Bold" panose="020B0600000000000000" charset="-122"/>
              </a:rPr>
              <a:t>短期备考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77849" y="5448516"/>
            <a:ext cx="3212312" cy="44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zh-CN" altLang="en-US" sz="4800">
                <a:solidFill>
                  <a:srgbClr val="232253"/>
                </a:solidFill>
                <a:ea typeface="思源黑体 2 Bold" panose="020B0600000000000000" charset="-122"/>
              </a:rPr>
              <a:t>计划拆分</a:t>
            </a:r>
          </a:p>
        </p:txBody>
      </p:sp>
      <p:sp>
        <p:nvSpPr>
          <p:cNvPr id="17" name="TextBox 6"/>
          <p:cNvSpPr txBox="1"/>
          <p:nvPr>
            <p:custDataLst>
              <p:tags r:id="rId1"/>
            </p:custDataLst>
          </p:nvPr>
        </p:nvSpPr>
        <p:spPr>
          <a:xfrm>
            <a:off x="1670050" y="927735"/>
            <a:ext cx="12555855" cy="1261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>
              <a:lnSpc>
                <a:spcPts val="9840"/>
              </a:lnSpc>
              <a:buFont typeface="Arial" panose="020B0604020202020204" pitchFamily="34" charset="0"/>
              <a:buNone/>
            </a:pPr>
            <a:r>
              <a:rPr lang="en-US" altLang="zh-CN" sz="8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字由文艺黑 Bold"/>
              </a:rPr>
              <a:t>Step1 </a:t>
            </a:r>
            <a:r>
              <a:rPr lang="zh-CN" altLang="en-US" sz="8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字由文艺黑 Bold"/>
              </a:rPr>
              <a:t>拉时间线</a:t>
            </a:r>
            <a:r>
              <a:rPr lang="en-US" altLang="zh-CN" sz="8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字由文艺黑 Bold"/>
              </a:rPr>
              <a:t> </a:t>
            </a:r>
            <a:endParaRPr lang="zh-CN" altLang="en-US" sz="8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字由文艺黑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20124" y="1028700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20124" y="-1647400"/>
            <a:ext cx="8303602" cy="5769083"/>
          </a:xfrm>
          <a:custGeom>
            <a:avLst/>
            <a:gdLst/>
            <a:ahLst/>
            <a:cxnLst/>
            <a:rect l="l" t="t" r="r" b="b"/>
            <a:pathLst>
              <a:path w="8303602" h="5769083">
                <a:moveTo>
                  <a:pt x="0" y="0"/>
                </a:moveTo>
                <a:lnTo>
                  <a:pt x="8303602" y="0"/>
                </a:lnTo>
                <a:lnTo>
                  <a:pt x="8303602" y="5769083"/>
                </a:lnTo>
                <a:lnTo>
                  <a:pt x="0" y="5769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590800" y="2628900"/>
            <a:ext cx="13785215" cy="5647690"/>
            <a:chOff x="0" y="0"/>
            <a:chExt cx="4870529" cy="956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70529" cy="956945"/>
            </a:xfrm>
            <a:custGeom>
              <a:avLst/>
              <a:gdLst/>
              <a:ahLst/>
              <a:cxnLst/>
              <a:rect l="l" t="t" r="r" b="b"/>
              <a:pathLst>
                <a:path w="4870529" h="956945">
                  <a:moveTo>
                    <a:pt x="4746069" y="956945"/>
                  </a:moveTo>
                  <a:lnTo>
                    <a:pt x="124460" y="956945"/>
                  </a:lnTo>
                  <a:cubicBezTo>
                    <a:pt x="55880" y="956945"/>
                    <a:pt x="0" y="901065"/>
                    <a:pt x="0" y="8324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46070" y="0"/>
                  </a:lnTo>
                  <a:cubicBezTo>
                    <a:pt x="4814650" y="0"/>
                    <a:pt x="4870529" y="55880"/>
                    <a:pt x="4870529" y="124460"/>
                  </a:cubicBezTo>
                  <a:lnTo>
                    <a:pt x="4870529" y="832485"/>
                  </a:lnTo>
                  <a:cubicBezTo>
                    <a:pt x="4870529" y="901065"/>
                    <a:pt x="4814650" y="956945"/>
                    <a:pt x="4746070" y="956945"/>
                  </a:cubicBezTo>
                  <a:close/>
                </a:path>
              </a:pathLst>
            </a:custGeom>
            <a:solidFill>
              <a:srgbClr val="FDE2B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-1109189" y="6730357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4717484" y="0"/>
                </a:moveTo>
                <a:lnTo>
                  <a:pt x="0" y="0"/>
                </a:lnTo>
                <a:lnTo>
                  <a:pt x="0" y="4048459"/>
                </a:lnTo>
                <a:lnTo>
                  <a:pt x="4717484" y="4048459"/>
                </a:lnTo>
                <a:lnTo>
                  <a:pt x="471748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2221051" y="7529665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4" y="0"/>
                </a:lnTo>
                <a:lnTo>
                  <a:pt x="2378574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-8257011" flipH="1" flipV="1">
            <a:off x="-1123723" y="5098370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2836689" y="3263973"/>
                </a:moveTo>
                <a:lnTo>
                  <a:pt x="0" y="3263973"/>
                </a:lnTo>
                <a:lnTo>
                  <a:pt x="0" y="0"/>
                </a:lnTo>
                <a:lnTo>
                  <a:pt x="2836689" y="0"/>
                </a:lnTo>
                <a:lnTo>
                  <a:pt x="2836689" y="3263973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3962347" y="3314733"/>
            <a:ext cx="10644256" cy="410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-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如何利用WKU免费资源</a:t>
            </a: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？</a:t>
            </a:r>
          </a:p>
          <a:p>
            <a:pPr>
              <a:lnSpc>
                <a:spcPts val="3150"/>
              </a:lnSpc>
            </a:pPr>
            <a:r>
              <a:rPr sz="3200" dirty="0" err="1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模拟考试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（前期</a:t>
            </a: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）：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每个大学期大概第三周左右学校组织雅思模拟考试（接近官方考试</a:t>
            </a: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）</a:t>
            </a:r>
          </a:p>
          <a:p>
            <a:pPr>
              <a:lnSpc>
                <a:spcPts val="3150"/>
              </a:lnSpc>
            </a:pP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网上预约（后期</a:t>
            </a: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）：</a:t>
            </a:r>
            <a:r>
              <a:rPr sz="3200" dirty="0" err="1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Elc预约一对一口语和写作批改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（非专业仅老师个人意见</a:t>
            </a: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）/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Ell预约机考雅思模拟</a:t>
            </a: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-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线上雅思资源获取平台</a:t>
            </a: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sz="3200" dirty="0" err="1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小红书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（纸质材料和口语示范</a:t>
            </a: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）、</a:t>
            </a:r>
            <a:r>
              <a:rPr sz="3200" dirty="0" err="1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B站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（网课</a:t>
            </a: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）、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Youtube最后使用</a:t>
            </a: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94535" y="1275715"/>
            <a:ext cx="13093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Step2 </a:t>
            </a:r>
            <a:r>
              <a:rPr lang="zh-CN" altLang="en-US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信息的宏观筛选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13116" y="3885301"/>
            <a:ext cx="280806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 spc="422">
                <a:solidFill>
                  <a:srgbClr val="232253"/>
                </a:solidFill>
                <a:latin typeface="字由文艺黑 Bold"/>
              </a:rPr>
              <a:t>PART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36607" y="4744349"/>
            <a:ext cx="2161088" cy="141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  <a:spcBef>
                <a:spcPct val="0"/>
              </a:spcBef>
            </a:pPr>
            <a:r>
              <a:rPr lang="en-US" sz="8200" spc="541">
                <a:solidFill>
                  <a:srgbClr val="232253"/>
                </a:solidFill>
                <a:latin typeface="字由文艺黑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56355" y="3847201"/>
            <a:ext cx="7488891" cy="90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5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356" normalizeH="0" baseline="0" noProof="0" dirty="0">
                <a:ln>
                  <a:noFill/>
                </a:ln>
                <a:solidFill>
                  <a:srgbClr val="232253"/>
                </a:solidFill>
                <a:effectLst/>
                <a:uLnTx/>
                <a:uFillTx/>
                <a:latin typeface="Calibri"/>
                <a:ea typeface="字由文艺黑 Bold"/>
                <a:cs typeface="+mn-cs"/>
              </a:rPr>
              <a:t>雅思口语经验以及备考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3835000" y="4982867"/>
            <a:ext cx="1976057" cy="0"/>
          </a:xfrm>
          <a:prstGeom prst="line">
            <a:avLst/>
          </a:prstGeom>
          <a:ln w="28575" cap="rnd">
            <a:solidFill>
              <a:srgbClr val="23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4507858" y="6609005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0" y="0"/>
                </a:moveTo>
                <a:lnTo>
                  <a:pt x="4717484" y="0"/>
                </a:lnTo>
                <a:lnTo>
                  <a:pt x="4717484" y="4048458"/>
                </a:lnTo>
                <a:lnTo>
                  <a:pt x="0" y="404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13146589" y="7408313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3" y="0"/>
                </a:lnTo>
                <a:lnTo>
                  <a:pt x="2378573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-2033207">
            <a:off x="16405216" y="5274637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0" y="0"/>
                </a:moveTo>
                <a:lnTo>
                  <a:pt x="2836689" y="0"/>
                </a:lnTo>
                <a:lnTo>
                  <a:pt x="2836689" y="3263972"/>
                </a:lnTo>
                <a:lnTo>
                  <a:pt x="0" y="3263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9778114" y="-2241581"/>
            <a:ext cx="8798158" cy="6112685"/>
          </a:xfrm>
          <a:custGeom>
            <a:avLst/>
            <a:gdLst/>
            <a:ahLst/>
            <a:cxnLst/>
            <a:rect l="l" t="t" r="r" b="b"/>
            <a:pathLst>
              <a:path w="8798158" h="6112685">
                <a:moveTo>
                  <a:pt x="0" y="0"/>
                </a:moveTo>
                <a:lnTo>
                  <a:pt x="8798157" y="0"/>
                </a:lnTo>
                <a:lnTo>
                  <a:pt x="8798157" y="6112685"/>
                </a:lnTo>
                <a:lnTo>
                  <a:pt x="0" y="6112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176992" y="814762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20124" y="1028700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20124" y="-1647400"/>
            <a:ext cx="8303602" cy="5769083"/>
          </a:xfrm>
          <a:custGeom>
            <a:avLst/>
            <a:gdLst/>
            <a:ahLst/>
            <a:cxnLst/>
            <a:rect l="l" t="t" r="r" b="b"/>
            <a:pathLst>
              <a:path w="8303602" h="5769083">
                <a:moveTo>
                  <a:pt x="0" y="0"/>
                </a:moveTo>
                <a:lnTo>
                  <a:pt x="8303602" y="0"/>
                </a:lnTo>
                <a:lnTo>
                  <a:pt x="8303602" y="5769083"/>
                </a:lnTo>
                <a:lnTo>
                  <a:pt x="0" y="5769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-1109189" y="6730357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4717484" y="0"/>
                </a:moveTo>
                <a:lnTo>
                  <a:pt x="0" y="0"/>
                </a:lnTo>
                <a:lnTo>
                  <a:pt x="0" y="4048459"/>
                </a:lnTo>
                <a:lnTo>
                  <a:pt x="4717484" y="4048459"/>
                </a:lnTo>
                <a:lnTo>
                  <a:pt x="471748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2221051" y="7529665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4" y="0"/>
                </a:lnTo>
                <a:lnTo>
                  <a:pt x="2378574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-8257011" flipH="1" flipV="1">
            <a:off x="-1123723" y="5098370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2836689" y="3263973"/>
                </a:moveTo>
                <a:lnTo>
                  <a:pt x="0" y="3263973"/>
                </a:lnTo>
                <a:lnTo>
                  <a:pt x="0" y="0"/>
                </a:lnTo>
                <a:lnTo>
                  <a:pt x="2836689" y="0"/>
                </a:lnTo>
                <a:lnTo>
                  <a:pt x="2836689" y="3263973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81200" y="567690"/>
            <a:ext cx="13093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口语小分</a:t>
            </a:r>
          </a:p>
        </p:txBody>
      </p:sp>
      <p:pic>
        <p:nvPicPr>
          <p:cNvPr id="11" name="图片 10" descr="日历&#10;&#10;描述已自动生成">
            <a:extLst>
              <a:ext uri="{FF2B5EF4-FFF2-40B4-BE49-F238E27FC236}">
                <a16:creationId xmlns:a16="http://schemas.microsoft.com/office/drawing/2014/main" id="{11BC0B0A-F427-9B78-A959-E44191796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71961"/>
            <a:ext cx="18288000" cy="75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20124" y="1028700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20124" y="-1647400"/>
            <a:ext cx="8303602" cy="5769083"/>
          </a:xfrm>
          <a:custGeom>
            <a:avLst/>
            <a:gdLst/>
            <a:ahLst/>
            <a:cxnLst/>
            <a:rect l="l" t="t" r="r" b="b"/>
            <a:pathLst>
              <a:path w="8303602" h="5769083">
                <a:moveTo>
                  <a:pt x="0" y="0"/>
                </a:moveTo>
                <a:lnTo>
                  <a:pt x="8303602" y="0"/>
                </a:lnTo>
                <a:lnTo>
                  <a:pt x="8303602" y="5769083"/>
                </a:lnTo>
                <a:lnTo>
                  <a:pt x="0" y="5769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-1109189" y="6730357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4717484" y="0"/>
                </a:moveTo>
                <a:lnTo>
                  <a:pt x="0" y="0"/>
                </a:lnTo>
                <a:lnTo>
                  <a:pt x="0" y="4048459"/>
                </a:lnTo>
                <a:lnTo>
                  <a:pt x="4717484" y="4048459"/>
                </a:lnTo>
                <a:lnTo>
                  <a:pt x="471748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2221051" y="7529665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4" y="0"/>
                </a:lnTo>
                <a:lnTo>
                  <a:pt x="2378574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-8257011" flipH="1" flipV="1">
            <a:off x="-1123723" y="5098370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2836689" y="3263973"/>
                </a:moveTo>
                <a:lnTo>
                  <a:pt x="0" y="3263973"/>
                </a:lnTo>
                <a:lnTo>
                  <a:pt x="0" y="0"/>
                </a:lnTo>
                <a:lnTo>
                  <a:pt x="2836689" y="0"/>
                </a:lnTo>
                <a:lnTo>
                  <a:pt x="2836689" y="3263973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81200" y="567690"/>
            <a:ext cx="13093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根据目标分找备考重点</a:t>
            </a:r>
            <a:endParaRPr lang="zh-CN" altLang="en-US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25DACA-8420-0C0D-0BD8-A6E8DD8CD39D}"/>
              </a:ext>
            </a:extLst>
          </p:cNvPr>
          <p:cNvSpPr txBox="1"/>
          <p:nvPr/>
        </p:nvSpPr>
        <p:spPr>
          <a:xfrm>
            <a:off x="4352332" y="2032665"/>
            <a:ext cx="103441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目标分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6.5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：重心放在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P1 P2</a:t>
            </a:r>
            <a:endParaRPr lang="zh-CN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打分关键：削弱背题感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串题感</a:t>
            </a:r>
          </a:p>
          <a:p>
            <a:pPr lvl="0" algn="just"/>
            <a:endParaRPr lang="en-US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目标分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：重心放在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P3</a:t>
            </a:r>
            <a:endParaRPr lang="zh-CN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打分关键：逻辑性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组织性</a:t>
            </a:r>
          </a:p>
          <a:p>
            <a:pPr lvl="0" algn="just"/>
            <a:endParaRPr lang="en-US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目标分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7.5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P3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论点质量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新颖程度</a:t>
            </a:r>
          </a:p>
          <a:p>
            <a:pPr algn="just"/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6.5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是一个大坎；而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7/7.5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也许靠运气</a:t>
            </a:r>
          </a:p>
        </p:txBody>
      </p:sp>
    </p:spTree>
    <p:extLst>
      <p:ext uri="{BB962C8B-B14F-4D97-AF65-F5344CB8AC3E}">
        <p14:creationId xmlns:p14="http://schemas.microsoft.com/office/powerpoint/2010/main" val="225853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20124" y="1028700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20124" y="-1647400"/>
            <a:ext cx="8303602" cy="5769083"/>
          </a:xfrm>
          <a:custGeom>
            <a:avLst/>
            <a:gdLst/>
            <a:ahLst/>
            <a:cxnLst/>
            <a:rect l="l" t="t" r="r" b="b"/>
            <a:pathLst>
              <a:path w="8303602" h="5769083">
                <a:moveTo>
                  <a:pt x="0" y="0"/>
                </a:moveTo>
                <a:lnTo>
                  <a:pt x="8303602" y="0"/>
                </a:lnTo>
                <a:lnTo>
                  <a:pt x="8303602" y="5769083"/>
                </a:lnTo>
                <a:lnTo>
                  <a:pt x="0" y="5769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-1109189" y="6730357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4717484" y="0"/>
                </a:moveTo>
                <a:lnTo>
                  <a:pt x="0" y="0"/>
                </a:lnTo>
                <a:lnTo>
                  <a:pt x="0" y="4048459"/>
                </a:lnTo>
                <a:lnTo>
                  <a:pt x="4717484" y="4048459"/>
                </a:lnTo>
                <a:lnTo>
                  <a:pt x="471748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2221051" y="7529665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4" y="0"/>
                </a:lnTo>
                <a:lnTo>
                  <a:pt x="2378574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-8257011" flipH="1" flipV="1">
            <a:off x="-1123723" y="5098370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2836689" y="3263973"/>
                </a:moveTo>
                <a:lnTo>
                  <a:pt x="0" y="3263973"/>
                </a:lnTo>
                <a:lnTo>
                  <a:pt x="0" y="0"/>
                </a:lnTo>
                <a:lnTo>
                  <a:pt x="2836689" y="0"/>
                </a:lnTo>
                <a:lnTo>
                  <a:pt x="2836689" y="3263973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81200" y="567690"/>
            <a:ext cx="13093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雅思口语</a:t>
            </a:r>
            <a:r>
              <a:rPr lang="en-US" altLang="zh-CN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P2</a:t>
            </a:r>
            <a:endParaRPr lang="zh-CN" altLang="en-US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25DACA-8420-0C0D-0BD8-A6E8DD8CD39D}"/>
              </a:ext>
            </a:extLst>
          </p:cNvPr>
          <p:cNvSpPr txBox="1"/>
          <p:nvPr/>
        </p:nvSpPr>
        <p:spPr>
          <a:xfrm>
            <a:off x="1975757" y="1761873"/>
            <a:ext cx="147066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回答要求：可以理解为定题演讲，逻辑与结构很重要，扣题！</a:t>
            </a:r>
          </a:p>
          <a:p>
            <a:pPr algn="just"/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备考方法：构思故事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把故事讲给自己听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抽取关键词框架</a:t>
            </a:r>
            <a:r>
              <a:rPr lang="zh-CN" altLang="en-US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；串题不是背题</a:t>
            </a:r>
            <a:endParaRPr lang="en-US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怎么答好雅思口语</a:t>
            </a:r>
            <a:r>
              <a:rPr lang="en-US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P2</a:t>
            </a:r>
            <a:endParaRPr lang="zh-CN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Step1: 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找到切题重点：关注修饰词</a:t>
            </a:r>
          </a:p>
          <a:p>
            <a:pPr algn="just"/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Step2: 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组织顺序：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WHO WHAT WHEN WHERE WHY HOW</a:t>
            </a:r>
            <a:endParaRPr lang="zh-CN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Step3: </a:t>
            </a:r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速记关键词（考场只有这一步）</a:t>
            </a:r>
            <a:endParaRPr lang="en-US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Describe an </a:t>
            </a:r>
            <a:r>
              <a:rPr lang="en-US" altLang="zh-CN" sz="4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enjoyable</a:t>
            </a:r>
            <a:r>
              <a:rPr lang="en-US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experience in your childhood.</a:t>
            </a:r>
            <a:endParaRPr lang="zh-CN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41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13116" y="3885301"/>
            <a:ext cx="280806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 spc="422">
                <a:solidFill>
                  <a:srgbClr val="232253"/>
                </a:solidFill>
                <a:latin typeface="字由文艺黑 Bold"/>
              </a:rPr>
              <a:t>PART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36607" y="4744349"/>
            <a:ext cx="2161088" cy="141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  <a:spcBef>
                <a:spcPct val="0"/>
              </a:spcBef>
            </a:pPr>
            <a:r>
              <a:rPr lang="en-US" sz="8200" spc="541" dirty="0">
                <a:solidFill>
                  <a:srgbClr val="232253"/>
                </a:solidFill>
                <a:latin typeface="字由文艺黑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56355" y="3847201"/>
            <a:ext cx="7488891" cy="90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5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356" normalizeH="0" baseline="0" noProof="0" dirty="0">
                <a:ln>
                  <a:noFill/>
                </a:ln>
                <a:solidFill>
                  <a:srgbClr val="232253"/>
                </a:solidFill>
                <a:effectLst/>
                <a:uLnTx/>
                <a:uFillTx/>
                <a:latin typeface="Calibri"/>
                <a:ea typeface="字由文艺黑 Bold"/>
                <a:cs typeface="+mn-cs"/>
              </a:rPr>
              <a:t>雅思</a:t>
            </a:r>
            <a:r>
              <a:rPr lang="zh-CN" altLang="en-US" sz="5400" spc="356" dirty="0">
                <a:solidFill>
                  <a:srgbClr val="232253"/>
                </a:solidFill>
                <a:latin typeface="Calibri"/>
                <a:ea typeface="字由文艺黑 Bold"/>
              </a:rPr>
              <a:t>写作</a:t>
            </a:r>
            <a:r>
              <a:rPr kumimoji="0" lang="zh-CN" altLang="en-US" sz="5400" b="0" i="0" u="none" strike="noStrike" kern="1200" cap="none" spc="356" normalizeH="0" baseline="0" noProof="0" dirty="0">
                <a:ln>
                  <a:noFill/>
                </a:ln>
                <a:solidFill>
                  <a:srgbClr val="232253"/>
                </a:solidFill>
                <a:effectLst/>
                <a:uLnTx/>
                <a:uFillTx/>
                <a:latin typeface="Calibri"/>
                <a:ea typeface="字由文艺黑 Bold"/>
                <a:cs typeface="+mn-cs"/>
              </a:rPr>
              <a:t>经验以及备考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3835000" y="4982867"/>
            <a:ext cx="1976057" cy="0"/>
          </a:xfrm>
          <a:prstGeom prst="line">
            <a:avLst/>
          </a:prstGeom>
          <a:ln w="28575" cap="rnd">
            <a:solidFill>
              <a:srgbClr val="23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4507858" y="6609005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0" y="0"/>
                </a:moveTo>
                <a:lnTo>
                  <a:pt x="4717484" y="0"/>
                </a:lnTo>
                <a:lnTo>
                  <a:pt x="4717484" y="4048458"/>
                </a:lnTo>
                <a:lnTo>
                  <a:pt x="0" y="404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13146589" y="7408313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3" y="0"/>
                </a:lnTo>
                <a:lnTo>
                  <a:pt x="2378573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-2033207">
            <a:off x="16405216" y="5274637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0" y="0"/>
                </a:moveTo>
                <a:lnTo>
                  <a:pt x="2836689" y="0"/>
                </a:lnTo>
                <a:lnTo>
                  <a:pt x="2836689" y="3263972"/>
                </a:lnTo>
                <a:lnTo>
                  <a:pt x="0" y="3263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9778114" y="-2241581"/>
            <a:ext cx="8798158" cy="6112685"/>
          </a:xfrm>
          <a:custGeom>
            <a:avLst/>
            <a:gdLst/>
            <a:ahLst/>
            <a:cxnLst/>
            <a:rect l="l" t="t" r="r" b="b"/>
            <a:pathLst>
              <a:path w="8798158" h="6112685">
                <a:moveTo>
                  <a:pt x="0" y="0"/>
                </a:moveTo>
                <a:lnTo>
                  <a:pt x="8798157" y="0"/>
                </a:lnTo>
                <a:lnTo>
                  <a:pt x="8798157" y="6112685"/>
                </a:lnTo>
                <a:lnTo>
                  <a:pt x="0" y="6112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176992" y="814762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11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20124" y="1028700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20124" y="-1647400"/>
            <a:ext cx="8303602" cy="5769083"/>
          </a:xfrm>
          <a:custGeom>
            <a:avLst/>
            <a:gdLst/>
            <a:ahLst/>
            <a:cxnLst/>
            <a:rect l="l" t="t" r="r" b="b"/>
            <a:pathLst>
              <a:path w="8303602" h="5769083">
                <a:moveTo>
                  <a:pt x="0" y="0"/>
                </a:moveTo>
                <a:lnTo>
                  <a:pt x="8303602" y="0"/>
                </a:lnTo>
                <a:lnTo>
                  <a:pt x="8303602" y="5769083"/>
                </a:lnTo>
                <a:lnTo>
                  <a:pt x="0" y="5769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-1109189" y="6730357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4717484" y="0"/>
                </a:moveTo>
                <a:lnTo>
                  <a:pt x="0" y="0"/>
                </a:lnTo>
                <a:lnTo>
                  <a:pt x="0" y="4048459"/>
                </a:lnTo>
                <a:lnTo>
                  <a:pt x="4717484" y="4048459"/>
                </a:lnTo>
                <a:lnTo>
                  <a:pt x="471748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2221051" y="7529665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4" y="0"/>
                </a:lnTo>
                <a:lnTo>
                  <a:pt x="2378574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-8257011" flipH="1" flipV="1">
            <a:off x="-1123723" y="5098370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2836689" y="3263973"/>
                </a:moveTo>
                <a:lnTo>
                  <a:pt x="0" y="3263973"/>
                </a:lnTo>
                <a:lnTo>
                  <a:pt x="0" y="0"/>
                </a:lnTo>
                <a:lnTo>
                  <a:pt x="2836689" y="0"/>
                </a:lnTo>
                <a:lnTo>
                  <a:pt x="2836689" y="3263973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6"/>
          <p:cNvSpPr txBox="1"/>
          <p:nvPr>
            <p:custDataLst>
              <p:tags r:id="rId1"/>
            </p:custDataLst>
          </p:nvPr>
        </p:nvSpPr>
        <p:spPr>
          <a:xfrm>
            <a:off x="2057400" y="572824"/>
            <a:ext cx="14770100" cy="1261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>
              <a:lnSpc>
                <a:spcPts val="9840"/>
              </a:lnSpc>
              <a:buFont typeface="Arial" panose="020B0604020202020204" pitchFamily="34" charset="0"/>
              <a:buChar char="•"/>
            </a:pPr>
            <a:r>
              <a:rPr lang="en-US" altLang="zh-CN" sz="8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由文艺黑 Bold"/>
              </a:rPr>
              <a:t>Contact</a:t>
            </a:r>
            <a:endParaRPr lang="zh-CN" altLang="en-US" sz="8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字由文艺黑 Bold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683129-E63C-1C7D-08AB-A43551BB7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570" y="1834569"/>
            <a:ext cx="5486400" cy="74960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227CB8-0F3A-5CFA-9AFF-0B48041021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9918" y="1853162"/>
            <a:ext cx="8072512" cy="73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3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335876" y="6343989"/>
            <a:ext cx="5057357" cy="4340132"/>
          </a:xfrm>
          <a:custGeom>
            <a:avLst/>
            <a:gdLst/>
            <a:ahLst/>
            <a:cxnLst/>
            <a:rect l="l" t="t" r="r" b="b"/>
            <a:pathLst>
              <a:path w="5057357" h="4340132">
                <a:moveTo>
                  <a:pt x="0" y="0"/>
                </a:moveTo>
                <a:lnTo>
                  <a:pt x="5057357" y="0"/>
                </a:lnTo>
                <a:lnTo>
                  <a:pt x="5057357" y="4340132"/>
                </a:lnTo>
                <a:lnTo>
                  <a:pt x="0" y="4340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3060906" y="7200884"/>
            <a:ext cx="2549939" cy="2626342"/>
          </a:xfrm>
          <a:custGeom>
            <a:avLst/>
            <a:gdLst/>
            <a:ahLst/>
            <a:cxnLst/>
            <a:rect l="l" t="t" r="r" b="b"/>
            <a:pathLst>
              <a:path w="2549939" h="2626342">
                <a:moveTo>
                  <a:pt x="0" y="0"/>
                </a:moveTo>
                <a:lnTo>
                  <a:pt x="2549939" y="0"/>
                </a:lnTo>
                <a:lnTo>
                  <a:pt x="2549939" y="2626342"/>
                </a:lnTo>
                <a:lnTo>
                  <a:pt x="0" y="2626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-2033207">
            <a:off x="16359986" y="4913486"/>
            <a:ext cx="3041059" cy="3499127"/>
          </a:xfrm>
          <a:custGeom>
            <a:avLst/>
            <a:gdLst/>
            <a:ahLst/>
            <a:cxnLst/>
            <a:rect l="l" t="t" r="r" b="b"/>
            <a:pathLst>
              <a:path w="3041059" h="3499127">
                <a:moveTo>
                  <a:pt x="0" y="0"/>
                </a:moveTo>
                <a:lnTo>
                  <a:pt x="3041059" y="0"/>
                </a:lnTo>
                <a:lnTo>
                  <a:pt x="3041059" y="3499127"/>
                </a:lnTo>
                <a:lnTo>
                  <a:pt x="0" y="349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3940588">
            <a:off x="-6106426" y="-2062185"/>
            <a:ext cx="12210411" cy="7367671"/>
          </a:xfrm>
          <a:custGeom>
            <a:avLst/>
            <a:gdLst/>
            <a:ahLst/>
            <a:cxnLst/>
            <a:rect l="l" t="t" r="r" b="b"/>
            <a:pathLst>
              <a:path w="12210411" h="7367671">
                <a:moveTo>
                  <a:pt x="0" y="0"/>
                </a:moveTo>
                <a:lnTo>
                  <a:pt x="12210411" y="0"/>
                </a:lnTo>
                <a:lnTo>
                  <a:pt x="12210411" y="7367672"/>
                </a:lnTo>
                <a:lnTo>
                  <a:pt x="0" y="7367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999922" y="-949448"/>
            <a:ext cx="10143922" cy="7047679"/>
          </a:xfrm>
          <a:custGeom>
            <a:avLst/>
            <a:gdLst/>
            <a:ahLst/>
            <a:cxnLst/>
            <a:rect l="l" t="t" r="r" b="b"/>
            <a:pathLst>
              <a:path w="10143922" h="7047679">
                <a:moveTo>
                  <a:pt x="0" y="0"/>
                </a:moveTo>
                <a:lnTo>
                  <a:pt x="10143922" y="0"/>
                </a:lnTo>
                <a:lnTo>
                  <a:pt x="10143922" y="7047679"/>
                </a:lnTo>
                <a:lnTo>
                  <a:pt x="0" y="7047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725217" y="4505763"/>
            <a:ext cx="12837567" cy="213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5"/>
              </a:lnSpc>
            </a:pPr>
            <a:r>
              <a:rPr lang="en-US" sz="15140" spc="1498">
                <a:solidFill>
                  <a:srgbClr val="232253"/>
                </a:solidFill>
                <a:ea typeface="字由文艺黑 Bold"/>
              </a:rPr>
              <a:t>THE 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75569" y="3468337"/>
            <a:ext cx="8736862" cy="1099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 spc="422">
                <a:solidFill>
                  <a:srgbClr val="232253"/>
                </a:solidFill>
                <a:latin typeface="字由文艺黑" panose="00020600040101010101" charset="-122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3804756" y="633954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4"/>
                </a:lnTo>
                <a:lnTo>
                  <a:pt x="0" y="1975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20124" y="1028700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20124" y="-1647400"/>
            <a:ext cx="8303602" cy="5769083"/>
          </a:xfrm>
          <a:custGeom>
            <a:avLst/>
            <a:gdLst/>
            <a:ahLst/>
            <a:cxnLst/>
            <a:rect l="l" t="t" r="r" b="b"/>
            <a:pathLst>
              <a:path w="8303602" h="5769083">
                <a:moveTo>
                  <a:pt x="0" y="0"/>
                </a:moveTo>
                <a:lnTo>
                  <a:pt x="8303602" y="0"/>
                </a:lnTo>
                <a:lnTo>
                  <a:pt x="8303602" y="5769083"/>
                </a:lnTo>
                <a:lnTo>
                  <a:pt x="0" y="57690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-1109189" y="6730357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4717484" y="0"/>
                </a:moveTo>
                <a:lnTo>
                  <a:pt x="0" y="0"/>
                </a:lnTo>
                <a:lnTo>
                  <a:pt x="0" y="4048459"/>
                </a:lnTo>
                <a:lnTo>
                  <a:pt x="4717484" y="4048459"/>
                </a:lnTo>
                <a:lnTo>
                  <a:pt x="47174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2221051" y="7529665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4" y="0"/>
                </a:lnTo>
                <a:lnTo>
                  <a:pt x="2378574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-8257011" flipH="1" flipV="1">
            <a:off x="-1123723" y="5098370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2836689" y="3263973"/>
                </a:moveTo>
                <a:lnTo>
                  <a:pt x="0" y="3263973"/>
                </a:lnTo>
                <a:lnTo>
                  <a:pt x="0" y="0"/>
                </a:lnTo>
                <a:lnTo>
                  <a:pt x="2836689" y="0"/>
                </a:lnTo>
                <a:lnTo>
                  <a:pt x="2836689" y="3263973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6"/>
          <p:cNvSpPr txBox="1"/>
          <p:nvPr>
            <p:custDataLst>
              <p:tags r:id="rId1"/>
            </p:custDataLst>
          </p:nvPr>
        </p:nvSpPr>
        <p:spPr>
          <a:xfrm>
            <a:off x="1249553" y="966608"/>
            <a:ext cx="14770100" cy="1261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40"/>
              </a:lnSpc>
            </a:pPr>
            <a:r>
              <a:rPr lang="zh-CN" altLang="en-US" sz="8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由文艺黑 Bold"/>
              </a:rPr>
              <a:t>自我介绍</a:t>
            </a:r>
            <a:endParaRPr lang="zh-CN" sz="8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字由文艺黑 Bold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5A28BC-1AF5-F99F-27A2-3D60266E37B0}"/>
              </a:ext>
            </a:extLst>
          </p:cNvPr>
          <p:cNvSpPr txBox="1"/>
          <p:nvPr/>
        </p:nvSpPr>
        <p:spPr>
          <a:xfrm>
            <a:off x="1548228" y="3603509"/>
            <a:ext cx="650522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个人背景：</a:t>
            </a:r>
            <a:endParaRPr lang="en-US" altLang="zh-CN" sz="3600" dirty="0"/>
          </a:p>
          <a:p>
            <a:r>
              <a:rPr lang="en-US" altLang="zh-CN" sz="3600" dirty="0"/>
              <a:t>-</a:t>
            </a:r>
            <a:r>
              <a:rPr lang="zh-CN" altLang="en-US" sz="3600" dirty="0"/>
              <a:t>来自山东青岛</a:t>
            </a:r>
            <a:endParaRPr lang="en-US" altLang="zh-CN" sz="3600" dirty="0"/>
          </a:p>
          <a:p>
            <a:r>
              <a:rPr lang="en-US" altLang="zh-CN" sz="3600" dirty="0"/>
              <a:t>-</a:t>
            </a:r>
            <a:r>
              <a:rPr lang="zh-CN" altLang="en-US" sz="3600" dirty="0"/>
              <a:t>小学时在英国留学一年</a:t>
            </a:r>
            <a:endParaRPr lang="en-US" altLang="zh-CN" sz="3600" dirty="0"/>
          </a:p>
          <a:p>
            <a:r>
              <a:rPr lang="en-US" altLang="zh-CN" sz="3600" dirty="0"/>
              <a:t>-</a:t>
            </a:r>
            <a:r>
              <a:rPr lang="zh-CN" altLang="en-US" sz="3600" dirty="0"/>
              <a:t>中高考均为中国体制内学生</a:t>
            </a:r>
            <a:endParaRPr lang="en-US" altLang="zh-CN" sz="3600" dirty="0"/>
          </a:p>
          <a:p>
            <a:r>
              <a:rPr lang="en-US" altLang="zh-CN" sz="3600" dirty="0"/>
              <a:t>-</a:t>
            </a:r>
            <a:r>
              <a:rPr lang="zh-CN" altLang="en-US" sz="3600" dirty="0"/>
              <a:t>专业：国际商务转英语</a:t>
            </a:r>
            <a:endParaRPr lang="en-US" altLang="zh-CN" sz="3600" dirty="0"/>
          </a:p>
          <a:p>
            <a:r>
              <a:rPr lang="en-US" altLang="zh-CN" sz="3600" dirty="0"/>
              <a:t>-GPA 3.99/4.0</a:t>
            </a:r>
          </a:p>
          <a:p>
            <a:r>
              <a:rPr lang="en-US" altLang="zh-CN" sz="3600" dirty="0"/>
              <a:t>-</a:t>
            </a:r>
            <a:r>
              <a:rPr lang="zh-CN" altLang="en-US" sz="3600" dirty="0"/>
              <a:t>校英语辩论队、演讲队成员</a:t>
            </a:r>
            <a:endParaRPr lang="en-US" altLang="zh-CN" sz="3600" dirty="0"/>
          </a:p>
          <a:p>
            <a:r>
              <a:rPr lang="en-US" altLang="zh-CN" sz="3600" dirty="0"/>
              <a:t>-</a:t>
            </a:r>
            <a:r>
              <a:rPr lang="zh-CN" altLang="en-US" sz="3600" dirty="0"/>
              <a:t>英语专业招聘委员会学生代表</a:t>
            </a:r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CB2CE6-53A0-556C-7EF8-3BA7C6FB7E3A}"/>
              </a:ext>
            </a:extLst>
          </p:cNvPr>
          <p:cNvSpPr txBox="1"/>
          <p:nvPr/>
        </p:nvSpPr>
        <p:spPr>
          <a:xfrm>
            <a:off x="8745103" y="6621355"/>
            <a:ext cx="640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雅思背景：</a:t>
            </a:r>
            <a:endParaRPr lang="en-US" altLang="zh-CN" sz="3600" dirty="0"/>
          </a:p>
          <a:p>
            <a:r>
              <a:rPr lang="en-US" altLang="zh-CN" sz="3600" dirty="0"/>
              <a:t>-</a:t>
            </a:r>
            <a:r>
              <a:rPr lang="zh-CN" altLang="en-US" sz="3600" dirty="0"/>
              <a:t>首考前从未接触过雅思</a:t>
            </a:r>
            <a:endParaRPr lang="en-US" altLang="zh-CN" sz="3600" dirty="0"/>
          </a:p>
          <a:p>
            <a:r>
              <a:rPr lang="en-US" altLang="zh-CN" sz="3600" dirty="0"/>
              <a:t>-</a:t>
            </a:r>
            <a:r>
              <a:rPr lang="zh-CN" altLang="en-US" sz="3600" dirty="0"/>
              <a:t>自学备考两月</a:t>
            </a:r>
            <a:endParaRPr lang="en-US" altLang="zh-CN" sz="3600" dirty="0"/>
          </a:p>
          <a:p>
            <a:r>
              <a:rPr lang="en-US" altLang="zh-CN" sz="3600" dirty="0"/>
              <a:t>-</a:t>
            </a:r>
            <a:r>
              <a:rPr lang="zh-CN" altLang="en-US" sz="3600" dirty="0"/>
              <a:t>首考总分</a:t>
            </a:r>
            <a:r>
              <a:rPr lang="en-US" altLang="zh-CN" sz="3600" dirty="0"/>
              <a:t>8</a:t>
            </a:r>
          </a:p>
          <a:p>
            <a:r>
              <a:rPr lang="zh-CN" altLang="en-US" sz="3600" dirty="0"/>
              <a:t>小分听力</a:t>
            </a:r>
            <a:r>
              <a:rPr lang="en-US" altLang="zh-CN" sz="3600" dirty="0"/>
              <a:t>8 </a:t>
            </a:r>
            <a:r>
              <a:rPr lang="zh-CN" altLang="en-US" sz="3600" dirty="0"/>
              <a:t>阅读</a:t>
            </a:r>
            <a:r>
              <a:rPr lang="en-US" altLang="zh-CN" sz="3600" dirty="0"/>
              <a:t>9 </a:t>
            </a:r>
            <a:r>
              <a:rPr lang="zh-CN" altLang="en-US" sz="3600" dirty="0"/>
              <a:t>写作</a:t>
            </a:r>
            <a:r>
              <a:rPr lang="en-US" altLang="zh-CN" sz="3600" dirty="0"/>
              <a:t>7 </a:t>
            </a:r>
            <a:r>
              <a:rPr lang="zh-CN" altLang="en-US" sz="3600" dirty="0"/>
              <a:t>口语</a:t>
            </a:r>
            <a:r>
              <a:rPr lang="en-US" altLang="zh-CN" sz="3600" dirty="0"/>
              <a:t>8</a:t>
            </a:r>
            <a:endParaRPr lang="zh-CN" altLang="en-US" sz="3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1D73B9-7C33-F0E4-84C0-F930F6CCED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50721">
            <a:off x="12406786" y="1168356"/>
            <a:ext cx="4560881" cy="6078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74EA3C-BD11-6D09-EB8B-F6B6502CA1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443024">
            <a:off x="8477302" y="869054"/>
            <a:ext cx="3390340" cy="50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6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20124" y="1028700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20124" y="-1647400"/>
            <a:ext cx="8303602" cy="5769083"/>
          </a:xfrm>
          <a:custGeom>
            <a:avLst/>
            <a:gdLst/>
            <a:ahLst/>
            <a:cxnLst/>
            <a:rect l="l" t="t" r="r" b="b"/>
            <a:pathLst>
              <a:path w="8303602" h="5769083">
                <a:moveTo>
                  <a:pt x="0" y="0"/>
                </a:moveTo>
                <a:lnTo>
                  <a:pt x="8303602" y="0"/>
                </a:lnTo>
                <a:lnTo>
                  <a:pt x="8303602" y="5769083"/>
                </a:lnTo>
                <a:lnTo>
                  <a:pt x="0" y="57690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-1109189" y="6730357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4717484" y="0"/>
                </a:moveTo>
                <a:lnTo>
                  <a:pt x="0" y="0"/>
                </a:lnTo>
                <a:lnTo>
                  <a:pt x="0" y="4048459"/>
                </a:lnTo>
                <a:lnTo>
                  <a:pt x="4717484" y="4048459"/>
                </a:lnTo>
                <a:lnTo>
                  <a:pt x="47174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2221051" y="7529665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4" y="0"/>
                </a:lnTo>
                <a:lnTo>
                  <a:pt x="2378574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-8257011" flipH="1" flipV="1">
            <a:off x="-1123723" y="5098370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2836689" y="3263973"/>
                </a:moveTo>
                <a:lnTo>
                  <a:pt x="0" y="3263973"/>
                </a:lnTo>
                <a:lnTo>
                  <a:pt x="0" y="0"/>
                </a:lnTo>
                <a:lnTo>
                  <a:pt x="2836689" y="0"/>
                </a:lnTo>
                <a:lnTo>
                  <a:pt x="2836689" y="3263973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6"/>
          <p:cNvSpPr txBox="1"/>
          <p:nvPr>
            <p:custDataLst>
              <p:tags r:id="rId1"/>
            </p:custDataLst>
          </p:nvPr>
        </p:nvSpPr>
        <p:spPr>
          <a:xfrm>
            <a:off x="3753626" y="4290118"/>
            <a:ext cx="14770100" cy="1261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40"/>
              </a:lnSpc>
            </a:pPr>
            <a:r>
              <a:rPr lang="zh-CN" altLang="en-US" sz="8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由文艺黑 Bold"/>
              </a:rPr>
              <a:t>自学雅思心路历程分享</a:t>
            </a:r>
            <a:endParaRPr lang="zh-CN" sz="8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字由文艺黑 Bold"/>
            </a:endParaRPr>
          </a:p>
        </p:txBody>
      </p:sp>
    </p:spTree>
    <p:extLst>
      <p:ext uri="{BB962C8B-B14F-4D97-AF65-F5344CB8AC3E}">
        <p14:creationId xmlns:p14="http://schemas.microsoft.com/office/powerpoint/2010/main" val="71249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85373">
            <a:off x="-2502758" y="5736865"/>
            <a:ext cx="4464190" cy="3101580"/>
          </a:xfrm>
          <a:custGeom>
            <a:avLst/>
            <a:gdLst/>
            <a:ahLst/>
            <a:cxnLst/>
            <a:rect l="l" t="t" r="r" b="b"/>
            <a:pathLst>
              <a:path w="4464190" h="3101580">
                <a:moveTo>
                  <a:pt x="0" y="0"/>
                </a:moveTo>
                <a:lnTo>
                  <a:pt x="4464190" y="0"/>
                </a:lnTo>
                <a:lnTo>
                  <a:pt x="4464190" y="3101579"/>
                </a:lnTo>
                <a:lnTo>
                  <a:pt x="0" y="310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943140">
            <a:off x="-1213150" y="7072682"/>
            <a:ext cx="4132124" cy="3546113"/>
          </a:xfrm>
          <a:custGeom>
            <a:avLst/>
            <a:gdLst/>
            <a:ahLst/>
            <a:cxnLst/>
            <a:rect l="l" t="t" r="r" b="b"/>
            <a:pathLst>
              <a:path w="4132124" h="3546113">
                <a:moveTo>
                  <a:pt x="0" y="0"/>
                </a:moveTo>
                <a:lnTo>
                  <a:pt x="4132123" y="0"/>
                </a:lnTo>
                <a:lnTo>
                  <a:pt x="4132123" y="3546113"/>
                </a:lnTo>
                <a:lnTo>
                  <a:pt x="0" y="354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075920" y="4576403"/>
            <a:ext cx="2834077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 spc="422" dirty="0">
                <a:solidFill>
                  <a:srgbClr val="232253"/>
                </a:solidFill>
                <a:latin typeface="字由文艺黑" panose="00020600040101010101" charset="-122"/>
              </a:rPr>
              <a:t>01</a:t>
            </a:r>
          </a:p>
        </p:txBody>
      </p:sp>
      <p:sp>
        <p:nvSpPr>
          <p:cNvPr id="5" name="Freeform 5"/>
          <p:cNvSpPr/>
          <p:nvPr/>
        </p:nvSpPr>
        <p:spPr>
          <a:xfrm>
            <a:off x="4873238" y="1243918"/>
            <a:ext cx="3678571" cy="1524935"/>
          </a:xfrm>
          <a:custGeom>
            <a:avLst/>
            <a:gdLst/>
            <a:ahLst/>
            <a:cxnLst/>
            <a:rect l="l" t="t" r="r" b="b"/>
            <a:pathLst>
              <a:path w="3678571" h="1524935">
                <a:moveTo>
                  <a:pt x="0" y="0"/>
                </a:moveTo>
                <a:lnTo>
                  <a:pt x="3678572" y="0"/>
                </a:lnTo>
                <a:lnTo>
                  <a:pt x="3678572" y="1524935"/>
                </a:lnTo>
                <a:lnTo>
                  <a:pt x="0" y="1524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092853" y="6165964"/>
            <a:ext cx="2834077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 spc="422" dirty="0">
                <a:solidFill>
                  <a:srgbClr val="232253"/>
                </a:solidFill>
                <a:latin typeface="字由文艺黑" panose="00020600040101010101" charset="-122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85413" y="4688568"/>
            <a:ext cx="9046793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  <a:spcBef>
                <a:spcPct val="0"/>
              </a:spcBef>
            </a:pPr>
            <a:r>
              <a:rPr lang="zh-CN" altLang="en-US" sz="5400" spc="356" dirty="0">
                <a:solidFill>
                  <a:srgbClr val="232253"/>
                </a:solidFill>
                <a:ea typeface="字由文艺黑 Bold"/>
              </a:rPr>
              <a:t>自学</a:t>
            </a:r>
            <a:r>
              <a:rPr lang="en-US" altLang="zh-CN" sz="5400" spc="356" dirty="0">
                <a:solidFill>
                  <a:srgbClr val="232253"/>
                </a:solidFill>
                <a:ea typeface="字由文艺黑 Bold"/>
              </a:rPr>
              <a:t>VS</a:t>
            </a:r>
            <a:r>
              <a:rPr lang="zh-CN" altLang="en-US" sz="5400" spc="356" dirty="0">
                <a:solidFill>
                  <a:srgbClr val="232253"/>
                </a:solidFill>
                <a:ea typeface="字由文艺黑 Bold"/>
              </a:rPr>
              <a:t>机构；系统自学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12007" y="6165964"/>
            <a:ext cx="7936948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  <a:spcBef>
                <a:spcPct val="0"/>
              </a:spcBef>
            </a:pPr>
            <a:r>
              <a:rPr lang="zh-CN" altLang="en-US" sz="5400" spc="356" dirty="0">
                <a:solidFill>
                  <a:srgbClr val="232253"/>
                </a:solidFill>
                <a:ea typeface="字由文艺黑 Bold"/>
              </a:rPr>
              <a:t>雅思口语经验以及备考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00150"/>
            <a:ext cx="11856067" cy="141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80"/>
              </a:lnSpc>
              <a:spcBef>
                <a:spcPct val="0"/>
              </a:spcBef>
            </a:pPr>
            <a:r>
              <a:rPr lang="en-US" sz="8200" spc="541">
                <a:solidFill>
                  <a:srgbClr val="232253"/>
                </a:solidFill>
                <a:latin typeface="字由文艺黑" panose="00020600040101010101" charset="-122"/>
              </a:rPr>
              <a:t>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13116" y="3885301"/>
            <a:ext cx="280806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 spc="422">
                <a:solidFill>
                  <a:srgbClr val="232253"/>
                </a:solidFill>
                <a:latin typeface="字由文艺黑 Bold"/>
              </a:rPr>
              <a:t>PART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36607" y="4744349"/>
            <a:ext cx="2161088" cy="141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  <a:spcBef>
                <a:spcPct val="0"/>
              </a:spcBef>
            </a:pPr>
            <a:r>
              <a:rPr lang="en-US" sz="8200" spc="541">
                <a:solidFill>
                  <a:srgbClr val="232253"/>
                </a:solidFill>
                <a:latin typeface="字由文艺黑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24475" y="3847465"/>
            <a:ext cx="9491980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356" normalizeH="0" baseline="0" noProof="0" dirty="0">
                <a:ln>
                  <a:noFill/>
                </a:ln>
                <a:solidFill>
                  <a:srgbClr val="232253"/>
                </a:solidFill>
                <a:effectLst/>
                <a:uLnTx/>
                <a:uFillTx/>
                <a:latin typeface="Calibri"/>
                <a:ea typeface="字由文艺黑 Bold"/>
                <a:cs typeface="+mn-cs"/>
              </a:rPr>
              <a:t>自学</a:t>
            </a:r>
            <a:r>
              <a:rPr kumimoji="0" lang="en-US" altLang="zh-CN" sz="5400" b="0" i="0" u="none" strike="noStrike" kern="1200" cap="none" spc="356" normalizeH="0" baseline="0" noProof="0" dirty="0">
                <a:ln>
                  <a:noFill/>
                </a:ln>
                <a:solidFill>
                  <a:srgbClr val="232253"/>
                </a:solidFill>
                <a:effectLst/>
                <a:uLnTx/>
                <a:uFillTx/>
                <a:latin typeface="Calibri"/>
                <a:ea typeface="字由文艺黑 Bold"/>
                <a:cs typeface="+mn-cs"/>
              </a:rPr>
              <a:t>VS</a:t>
            </a:r>
            <a:r>
              <a:rPr kumimoji="0" lang="zh-CN" altLang="en-US" sz="5400" b="0" i="0" u="none" strike="noStrike" kern="1200" cap="none" spc="356" normalizeH="0" baseline="0" noProof="0" dirty="0">
                <a:ln>
                  <a:noFill/>
                </a:ln>
                <a:solidFill>
                  <a:srgbClr val="232253"/>
                </a:solidFill>
                <a:effectLst/>
                <a:uLnTx/>
                <a:uFillTx/>
                <a:latin typeface="Calibri"/>
                <a:ea typeface="字由文艺黑 Bold"/>
                <a:cs typeface="+mn-cs"/>
              </a:rPr>
              <a:t>机构；系统自学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3835000" y="4982867"/>
            <a:ext cx="1976057" cy="0"/>
          </a:xfrm>
          <a:prstGeom prst="line">
            <a:avLst/>
          </a:prstGeom>
          <a:ln w="28575" cap="rnd">
            <a:solidFill>
              <a:srgbClr val="23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4507858" y="6609005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0" y="0"/>
                </a:moveTo>
                <a:lnTo>
                  <a:pt x="4717484" y="0"/>
                </a:lnTo>
                <a:lnTo>
                  <a:pt x="4717484" y="4048458"/>
                </a:lnTo>
                <a:lnTo>
                  <a:pt x="0" y="404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13146589" y="7408313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3" y="0"/>
                </a:lnTo>
                <a:lnTo>
                  <a:pt x="2378573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-2033207">
            <a:off x="16443065" y="5657095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0" y="0"/>
                </a:moveTo>
                <a:lnTo>
                  <a:pt x="2836689" y="0"/>
                </a:lnTo>
                <a:lnTo>
                  <a:pt x="2836689" y="3263973"/>
                </a:lnTo>
                <a:lnTo>
                  <a:pt x="0" y="3263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9778114" y="-2241581"/>
            <a:ext cx="8798158" cy="6112685"/>
          </a:xfrm>
          <a:custGeom>
            <a:avLst/>
            <a:gdLst/>
            <a:ahLst/>
            <a:cxnLst/>
            <a:rect l="l" t="t" r="r" b="b"/>
            <a:pathLst>
              <a:path w="8798158" h="6112685">
                <a:moveTo>
                  <a:pt x="0" y="0"/>
                </a:moveTo>
                <a:lnTo>
                  <a:pt x="8798157" y="0"/>
                </a:lnTo>
                <a:lnTo>
                  <a:pt x="8798157" y="6112685"/>
                </a:lnTo>
                <a:lnTo>
                  <a:pt x="0" y="6112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176992" y="814762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057400" y="3314700"/>
            <a:ext cx="6805295" cy="63938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3150"/>
              </a:lnSpc>
            </a:pPr>
            <a:r>
              <a:rPr lang="en-US" sz="3200" dirty="0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Step1 </a:t>
            </a:r>
            <a:r>
              <a:rPr lang="en-US" sz="3200" dirty="0" err="1">
                <a:solidFill>
                  <a:srgbClr val="232253"/>
                </a:solidFill>
                <a:ea typeface="思源黑体 2" panose="020B0500000000000000" charset="-122"/>
              </a:rPr>
              <a:t>全面了解考试：全部基本信息</a:t>
            </a:r>
            <a:endParaRPr lang="en-US"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endParaRPr lang="en-US"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lang="en-US" sz="3200" dirty="0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Step2</a:t>
            </a:r>
            <a:r>
              <a:rPr lang="en-US" sz="3200" dirty="0">
                <a:solidFill>
                  <a:srgbClr val="232253"/>
                </a:solidFill>
                <a:ea typeface="思源黑体 2" panose="020B0500000000000000" charset="-122"/>
              </a:rPr>
              <a:t> </a:t>
            </a:r>
            <a:r>
              <a:rPr lang="en-US" sz="3200" dirty="0" err="1">
                <a:solidFill>
                  <a:srgbClr val="232253"/>
                </a:solidFill>
                <a:ea typeface="思源黑体 2" panose="020B0500000000000000" charset="-122"/>
              </a:rPr>
              <a:t>确定考试类型:机考、纸笔</a:t>
            </a:r>
            <a:r>
              <a:rPr lang="en-US" sz="3200" dirty="0">
                <a:solidFill>
                  <a:srgbClr val="232253"/>
                </a:solidFill>
                <a:ea typeface="思源黑体 2" panose="020B0500000000000000" charset="-122"/>
              </a:rPr>
              <a:t> </a:t>
            </a:r>
          </a:p>
          <a:p>
            <a:pPr>
              <a:lnSpc>
                <a:spcPts val="3150"/>
              </a:lnSpc>
            </a:pPr>
            <a:endParaRPr lang="en-US"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lang="en-US" sz="3200" dirty="0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Step3</a:t>
            </a:r>
            <a:r>
              <a:rPr lang="en-US" sz="3200" dirty="0">
                <a:solidFill>
                  <a:srgbClr val="232253"/>
                </a:solidFill>
                <a:ea typeface="思源黑体 2" panose="020B0500000000000000" charset="-122"/>
              </a:rPr>
              <a:t> </a:t>
            </a:r>
            <a:r>
              <a:rPr lang="en-US" sz="3200" dirty="0" err="1">
                <a:solidFill>
                  <a:srgbClr val="232253"/>
                </a:solidFill>
                <a:ea typeface="思源黑体 2" panose="020B0500000000000000" charset="-122"/>
              </a:rPr>
              <a:t>确定考试时间：具体到年月</a:t>
            </a:r>
            <a:r>
              <a:rPr lang="en-US" sz="3200" dirty="0">
                <a:solidFill>
                  <a:srgbClr val="232253"/>
                </a:solidFill>
                <a:ea typeface="思源黑体 2" panose="020B0500000000000000" charset="-122"/>
              </a:rPr>
              <a:t> </a:t>
            </a:r>
          </a:p>
          <a:p>
            <a:pPr>
              <a:lnSpc>
                <a:spcPts val="3150"/>
              </a:lnSpc>
            </a:pPr>
            <a:endParaRPr lang="en-US"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lang="en-US" sz="3200" dirty="0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Step4</a:t>
            </a:r>
            <a:r>
              <a:rPr lang="en-US" sz="3200" dirty="0">
                <a:solidFill>
                  <a:srgbClr val="232253"/>
                </a:solidFill>
                <a:ea typeface="思源黑体 2" panose="020B0500000000000000" charset="-122"/>
              </a:rPr>
              <a:t> </a:t>
            </a:r>
            <a:r>
              <a:rPr lang="en-US" sz="3200" dirty="0" err="1">
                <a:solidFill>
                  <a:srgbClr val="232253"/>
                </a:solidFill>
                <a:ea typeface="思源黑体 2" panose="020B0500000000000000" charset="-122"/>
              </a:rPr>
              <a:t>拉时间线</a:t>
            </a:r>
            <a:endParaRPr lang="en-US"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endParaRPr lang="en-US"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lang="en-US" sz="3200" dirty="0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Step5</a:t>
            </a:r>
            <a:r>
              <a:rPr lang="en-US" sz="3200" dirty="0">
                <a:solidFill>
                  <a:srgbClr val="232253"/>
                </a:solidFill>
                <a:ea typeface="思源黑体 2" panose="020B0500000000000000" charset="-122"/>
              </a:rPr>
              <a:t> </a:t>
            </a:r>
            <a:r>
              <a:rPr lang="en-US" sz="3200" dirty="0" err="1">
                <a:solidFill>
                  <a:srgbClr val="232253"/>
                </a:solidFill>
                <a:ea typeface="思源黑体 2" panose="020B0500000000000000" charset="-122"/>
              </a:rPr>
              <a:t>确定自学or机构</a:t>
            </a:r>
            <a:endParaRPr lang="en-US" sz="3200" dirty="0">
              <a:solidFill>
                <a:srgbClr val="232253"/>
              </a:solidFill>
              <a:ea typeface="思源黑体 2" panose="020B05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0050" y="1338580"/>
            <a:ext cx="800735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>
              <a:lnSpc>
                <a:spcPts val="9840"/>
              </a:lnSpc>
              <a:buFont typeface="Arial" panose="020B0604020202020204" pitchFamily="34" charset="0"/>
              <a:buChar char="•"/>
            </a:pPr>
            <a:r>
              <a:rPr lang="zh-CN" altLang="en-US" sz="8200" dirty="0">
                <a:solidFill>
                  <a:srgbClr val="232253"/>
                </a:solidFill>
                <a:ea typeface="字由文艺黑 Bold"/>
              </a:rPr>
              <a:t>备考流程简介</a:t>
            </a:r>
          </a:p>
        </p:txBody>
      </p:sp>
      <p:sp>
        <p:nvSpPr>
          <p:cNvPr id="7" name="Freeform 7"/>
          <p:cNvSpPr/>
          <p:nvPr/>
        </p:nvSpPr>
        <p:spPr>
          <a:xfrm rot="2005469">
            <a:off x="13991568" y="2850501"/>
            <a:ext cx="3174366" cy="3652513"/>
          </a:xfrm>
          <a:custGeom>
            <a:avLst/>
            <a:gdLst/>
            <a:ahLst/>
            <a:cxnLst/>
            <a:rect l="l" t="t" r="r" b="b"/>
            <a:pathLst>
              <a:path w="3174366" h="3652513">
                <a:moveTo>
                  <a:pt x="0" y="0"/>
                </a:moveTo>
                <a:lnTo>
                  <a:pt x="3174366" y="0"/>
                </a:lnTo>
                <a:lnTo>
                  <a:pt x="3174366" y="3652513"/>
                </a:lnTo>
                <a:lnTo>
                  <a:pt x="0" y="3652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10299702" y="4034103"/>
            <a:ext cx="5279050" cy="4530384"/>
          </a:xfrm>
          <a:custGeom>
            <a:avLst/>
            <a:gdLst/>
            <a:ahLst/>
            <a:cxnLst/>
            <a:rect l="l" t="t" r="r" b="b"/>
            <a:pathLst>
              <a:path w="5279050" h="4530384">
                <a:moveTo>
                  <a:pt x="0" y="0"/>
                </a:moveTo>
                <a:lnTo>
                  <a:pt x="5279049" y="0"/>
                </a:lnTo>
                <a:lnTo>
                  <a:pt x="5279049" y="4530385"/>
                </a:lnTo>
                <a:lnTo>
                  <a:pt x="0" y="4530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13487059" y="6516831"/>
            <a:ext cx="2661717" cy="2741469"/>
          </a:xfrm>
          <a:custGeom>
            <a:avLst/>
            <a:gdLst/>
            <a:ahLst/>
            <a:cxnLst/>
            <a:rect l="l" t="t" r="r" b="b"/>
            <a:pathLst>
              <a:path w="2661717" h="2741469">
                <a:moveTo>
                  <a:pt x="0" y="0"/>
                </a:moveTo>
                <a:lnTo>
                  <a:pt x="2661718" y="0"/>
                </a:lnTo>
                <a:lnTo>
                  <a:pt x="2661718" y="2741469"/>
                </a:lnTo>
                <a:lnTo>
                  <a:pt x="0" y="2741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9144000" y="2635899"/>
            <a:ext cx="2311404" cy="2210543"/>
          </a:xfrm>
          <a:custGeom>
            <a:avLst/>
            <a:gdLst/>
            <a:ahLst/>
            <a:cxnLst/>
            <a:rect l="l" t="t" r="r" b="b"/>
            <a:pathLst>
              <a:path w="2311404" h="2210543">
                <a:moveTo>
                  <a:pt x="0" y="0"/>
                </a:moveTo>
                <a:lnTo>
                  <a:pt x="2311404" y="0"/>
                </a:lnTo>
                <a:lnTo>
                  <a:pt x="2311404" y="2210543"/>
                </a:lnTo>
                <a:lnTo>
                  <a:pt x="0" y="2210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807BA32E-F3CB-A9A9-855D-460BF86AD239}"/>
              </a:ext>
            </a:extLst>
          </p:cNvPr>
          <p:cNvSpPr/>
          <p:nvPr/>
        </p:nvSpPr>
        <p:spPr>
          <a:xfrm>
            <a:off x="1670050" y="6286500"/>
            <a:ext cx="5187950" cy="10668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F8FAE89-5193-742C-9110-DA59E92A0781}"/>
              </a:ext>
            </a:extLst>
          </p:cNvPr>
          <p:cNvSpPr/>
          <p:nvPr/>
        </p:nvSpPr>
        <p:spPr>
          <a:xfrm>
            <a:off x="1670050" y="5600700"/>
            <a:ext cx="4730750" cy="6858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20124" y="1028700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20124" y="-1647400"/>
            <a:ext cx="8303602" cy="5769083"/>
          </a:xfrm>
          <a:custGeom>
            <a:avLst/>
            <a:gdLst/>
            <a:ahLst/>
            <a:cxnLst/>
            <a:rect l="l" t="t" r="r" b="b"/>
            <a:pathLst>
              <a:path w="8303602" h="5769083">
                <a:moveTo>
                  <a:pt x="0" y="0"/>
                </a:moveTo>
                <a:lnTo>
                  <a:pt x="8303602" y="0"/>
                </a:lnTo>
                <a:lnTo>
                  <a:pt x="8303602" y="5769083"/>
                </a:lnTo>
                <a:lnTo>
                  <a:pt x="0" y="57690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221051" y="1633488"/>
            <a:ext cx="14398280" cy="2828925"/>
            <a:chOff x="0" y="0"/>
            <a:chExt cx="4870529" cy="956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70529" cy="956945"/>
            </a:xfrm>
            <a:custGeom>
              <a:avLst/>
              <a:gdLst/>
              <a:ahLst/>
              <a:cxnLst/>
              <a:rect l="l" t="t" r="r" b="b"/>
              <a:pathLst>
                <a:path w="4870529" h="956945">
                  <a:moveTo>
                    <a:pt x="4746069" y="956945"/>
                  </a:moveTo>
                  <a:lnTo>
                    <a:pt x="124460" y="956945"/>
                  </a:lnTo>
                  <a:cubicBezTo>
                    <a:pt x="55880" y="956945"/>
                    <a:pt x="0" y="901065"/>
                    <a:pt x="0" y="8324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46070" y="0"/>
                  </a:lnTo>
                  <a:cubicBezTo>
                    <a:pt x="4814650" y="0"/>
                    <a:pt x="4870529" y="55880"/>
                    <a:pt x="4870529" y="124460"/>
                  </a:cubicBezTo>
                  <a:lnTo>
                    <a:pt x="4870529" y="832485"/>
                  </a:lnTo>
                  <a:cubicBezTo>
                    <a:pt x="4870529" y="901065"/>
                    <a:pt x="4814650" y="956945"/>
                    <a:pt x="4746070" y="956945"/>
                  </a:cubicBezTo>
                  <a:close/>
                </a:path>
              </a:pathLst>
            </a:custGeom>
            <a:solidFill>
              <a:srgbClr val="FDE2B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-1109189" y="6730357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4717484" y="0"/>
                </a:moveTo>
                <a:lnTo>
                  <a:pt x="0" y="0"/>
                </a:lnTo>
                <a:lnTo>
                  <a:pt x="0" y="4048459"/>
                </a:lnTo>
                <a:lnTo>
                  <a:pt x="4717484" y="4048459"/>
                </a:lnTo>
                <a:lnTo>
                  <a:pt x="47174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2221051" y="7529665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4" y="0"/>
                </a:lnTo>
                <a:lnTo>
                  <a:pt x="2378574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-8257011" flipH="1" flipV="1">
            <a:off x="-1123723" y="5098370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2836689" y="3263973"/>
                </a:moveTo>
                <a:lnTo>
                  <a:pt x="0" y="3263973"/>
                </a:lnTo>
                <a:lnTo>
                  <a:pt x="0" y="0"/>
                </a:lnTo>
                <a:lnTo>
                  <a:pt x="2836689" y="0"/>
                </a:lnTo>
                <a:lnTo>
                  <a:pt x="2836689" y="3263973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3007375" y="2062602"/>
            <a:ext cx="10644256" cy="205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1.裸考自我定位并确定目标分数</a:t>
            </a:r>
          </a:p>
          <a:p>
            <a:pPr>
              <a:lnSpc>
                <a:spcPts val="3150"/>
              </a:lnSpc>
            </a:pP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-</a:t>
            </a:r>
            <a:r>
              <a:rPr sz="3200" dirty="0" err="1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模考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成绩参考（关注邮件</a:t>
            </a: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）</a:t>
            </a:r>
          </a:p>
          <a:p>
            <a:pPr>
              <a:lnSpc>
                <a:spcPts val="3150"/>
              </a:lnSpc>
            </a:pP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-</a:t>
            </a:r>
            <a:r>
              <a:rPr sz="3200" dirty="0" err="1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小分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分析，找提分点</a:t>
            </a: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-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根据备考目标分数确定重点</a:t>
            </a: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注：短期提分0.5-1，长期可提1-1.5</a:t>
            </a:r>
          </a:p>
        </p:txBody>
      </p:sp>
      <p:sp>
        <p:nvSpPr>
          <p:cNvPr id="16" name="TextBox 6"/>
          <p:cNvSpPr txBox="1"/>
          <p:nvPr>
            <p:custDataLst>
              <p:tags r:id="rId1"/>
            </p:custDataLst>
          </p:nvPr>
        </p:nvSpPr>
        <p:spPr>
          <a:xfrm>
            <a:off x="1947545" y="309880"/>
            <a:ext cx="14770100" cy="1261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>
              <a:lnSpc>
                <a:spcPts val="9840"/>
              </a:lnSpc>
              <a:buFont typeface="Arial" panose="020B0604020202020204" pitchFamily="34" charset="0"/>
              <a:buChar char="•"/>
            </a:pPr>
            <a:r>
              <a:rPr lang="en-US" altLang="zh-CN" sz="8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由文艺黑 Bold"/>
              </a:rPr>
              <a:t>Step4  </a:t>
            </a:r>
            <a:r>
              <a:rPr lang="zh-CN" sz="8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由文艺黑 Bold"/>
              </a:rPr>
              <a:t>拉时间线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3D6882E2-C8D0-25EF-4DE0-28B5F972E376}"/>
              </a:ext>
            </a:extLst>
          </p:cNvPr>
          <p:cNvGrpSpPr/>
          <p:nvPr/>
        </p:nvGrpSpPr>
        <p:grpSpPr>
          <a:xfrm>
            <a:off x="2242822" y="4807458"/>
            <a:ext cx="14474823" cy="4883764"/>
            <a:chOff x="0" y="0"/>
            <a:chExt cx="4870529" cy="956945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192D6D4-DE91-6224-C2A6-99F939BCF08A}"/>
                </a:ext>
              </a:extLst>
            </p:cNvPr>
            <p:cNvSpPr/>
            <p:nvPr/>
          </p:nvSpPr>
          <p:spPr>
            <a:xfrm>
              <a:off x="0" y="0"/>
              <a:ext cx="4870529" cy="956945"/>
            </a:xfrm>
            <a:custGeom>
              <a:avLst/>
              <a:gdLst/>
              <a:ahLst/>
              <a:cxnLst/>
              <a:rect l="l" t="t" r="r" b="b"/>
              <a:pathLst>
                <a:path w="4870529" h="956945">
                  <a:moveTo>
                    <a:pt x="4746069" y="956945"/>
                  </a:moveTo>
                  <a:lnTo>
                    <a:pt x="124460" y="956945"/>
                  </a:lnTo>
                  <a:cubicBezTo>
                    <a:pt x="55880" y="956945"/>
                    <a:pt x="0" y="901065"/>
                    <a:pt x="0" y="8324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46070" y="0"/>
                  </a:lnTo>
                  <a:cubicBezTo>
                    <a:pt x="4814650" y="0"/>
                    <a:pt x="4870529" y="55880"/>
                    <a:pt x="4870529" y="124460"/>
                  </a:cubicBezTo>
                  <a:lnTo>
                    <a:pt x="4870529" y="832485"/>
                  </a:lnTo>
                  <a:cubicBezTo>
                    <a:pt x="4870529" y="901065"/>
                    <a:pt x="4814650" y="956945"/>
                    <a:pt x="4746070" y="956945"/>
                  </a:cubicBezTo>
                  <a:close/>
                </a:path>
              </a:pathLst>
            </a:custGeom>
            <a:solidFill>
              <a:srgbClr val="FDE2B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TextBox 14">
            <a:extLst>
              <a:ext uri="{FF2B5EF4-FFF2-40B4-BE49-F238E27FC236}">
                <a16:creationId xmlns:a16="http://schemas.microsoft.com/office/drawing/2014/main" id="{4733EDD9-4D49-3B7C-7F59-96690C6AC619}"/>
              </a:ext>
            </a:extLst>
          </p:cNvPr>
          <p:cNvSpPr txBox="1"/>
          <p:nvPr/>
        </p:nvSpPr>
        <p:spPr>
          <a:xfrm>
            <a:off x="3029146" y="5261721"/>
            <a:ext cx="12606898" cy="32740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150"/>
              </a:lnSpc>
            </a:pP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lang="en-US" sz="3200" dirty="0">
                <a:solidFill>
                  <a:srgbClr val="232253"/>
                </a:solidFill>
                <a:ea typeface="思源黑体 2" panose="020B0500000000000000" charset="-122"/>
              </a:rPr>
              <a:t>2. 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自己制定长期备考方案</a:t>
            </a:r>
            <a:r>
              <a:rPr sz="3200" dirty="0">
                <a:solidFill>
                  <a:srgbClr val="232253"/>
                </a:solidFill>
                <a:ea typeface="思源黑体 2" panose="020B0500000000000000" charset="-122"/>
              </a:rPr>
              <a:t>/</a:t>
            </a: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拆分短期备考为几个阶段并制定阶段目标</a:t>
            </a: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建议：</a:t>
            </a:r>
            <a:r>
              <a:rPr sz="3200" dirty="0" err="1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写作</a:t>
            </a:r>
            <a:r>
              <a:rPr sz="3200" dirty="0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— </a:t>
            </a:r>
            <a:r>
              <a:rPr sz="3200" dirty="0" err="1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口语</a:t>
            </a:r>
            <a:r>
              <a:rPr sz="3200" dirty="0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— </a:t>
            </a:r>
            <a:r>
              <a:rPr sz="3200" dirty="0" err="1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听力+阅读</a:t>
            </a:r>
            <a:endParaRPr sz="3200" dirty="0">
              <a:solidFill>
                <a:srgbClr val="232253"/>
              </a:solidFill>
              <a:highlight>
                <a:srgbClr val="FFFF00"/>
              </a:highlight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原因：培养小科思维</a:t>
            </a: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sz="3200" dirty="0" err="1">
                <a:solidFill>
                  <a:srgbClr val="232253"/>
                </a:solidFill>
                <a:ea typeface="思源黑体 2" panose="020B0500000000000000" charset="-122"/>
              </a:rPr>
              <a:t>注：此时自己明白了自己要干啥，你再去决定要diy还是报课！因为有针对性</a:t>
            </a: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32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20124" y="1028700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5" y="0"/>
                </a:lnTo>
                <a:lnTo>
                  <a:pt x="2065525" y="1975393"/>
                </a:lnTo>
                <a:lnTo>
                  <a:pt x="0" y="1975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20124" y="-1647400"/>
            <a:ext cx="8303602" cy="5769083"/>
          </a:xfrm>
          <a:custGeom>
            <a:avLst/>
            <a:gdLst/>
            <a:ahLst/>
            <a:cxnLst/>
            <a:rect l="l" t="t" r="r" b="b"/>
            <a:pathLst>
              <a:path w="8303602" h="5769083">
                <a:moveTo>
                  <a:pt x="0" y="0"/>
                </a:moveTo>
                <a:lnTo>
                  <a:pt x="8303602" y="0"/>
                </a:lnTo>
                <a:lnTo>
                  <a:pt x="8303602" y="5769083"/>
                </a:lnTo>
                <a:lnTo>
                  <a:pt x="0" y="5769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221051" y="1715060"/>
            <a:ext cx="14398280" cy="2828925"/>
            <a:chOff x="0" y="0"/>
            <a:chExt cx="4870529" cy="956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70529" cy="956945"/>
            </a:xfrm>
            <a:custGeom>
              <a:avLst/>
              <a:gdLst/>
              <a:ahLst/>
              <a:cxnLst/>
              <a:rect l="l" t="t" r="r" b="b"/>
              <a:pathLst>
                <a:path w="4870529" h="956945">
                  <a:moveTo>
                    <a:pt x="4746069" y="956945"/>
                  </a:moveTo>
                  <a:lnTo>
                    <a:pt x="124460" y="956945"/>
                  </a:lnTo>
                  <a:cubicBezTo>
                    <a:pt x="55880" y="956945"/>
                    <a:pt x="0" y="901065"/>
                    <a:pt x="0" y="8324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46070" y="0"/>
                  </a:lnTo>
                  <a:cubicBezTo>
                    <a:pt x="4814650" y="0"/>
                    <a:pt x="4870529" y="55880"/>
                    <a:pt x="4870529" y="124460"/>
                  </a:cubicBezTo>
                  <a:lnTo>
                    <a:pt x="4870529" y="832485"/>
                  </a:lnTo>
                  <a:cubicBezTo>
                    <a:pt x="4870529" y="901065"/>
                    <a:pt x="4814650" y="956945"/>
                    <a:pt x="4746070" y="956945"/>
                  </a:cubicBezTo>
                  <a:close/>
                </a:path>
              </a:pathLst>
            </a:custGeom>
            <a:solidFill>
              <a:srgbClr val="FDE2B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-1109189" y="6730357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4717484" y="0"/>
                </a:moveTo>
                <a:lnTo>
                  <a:pt x="0" y="0"/>
                </a:lnTo>
                <a:lnTo>
                  <a:pt x="0" y="4048459"/>
                </a:lnTo>
                <a:lnTo>
                  <a:pt x="4717484" y="4048459"/>
                </a:lnTo>
                <a:lnTo>
                  <a:pt x="471748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2221051" y="7529665"/>
            <a:ext cx="2378574" cy="2449842"/>
          </a:xfrm>
          <a:custGeom>
            <a:avLst/>
            <a:gdLst/>
            <a:ahLst/>
            <a:cxnLst/>
            <a:rect l="l" t="t" r="r" b="b"/>
            <a:pathLst>
              <a:path w="2378574" h="2449842">
                <a:moveTo>
                  <a:pt x="0" y="0"/>
                </a:moveTo>
                <a:lnTo>
                  <a:pt x="2378574" y="0"/>
                </a:lnTo>
                <a:lnTo>
                  <a:pt x="2378574" y="2449842"/>
                </a:lnTo>
                <a:lnTo>
                  <a:pt x="0" y="2449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-8257011" flipH="1" flipV="1">
            <a:off x="-1123723" y="5098370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2836689" y="3263973"/>
                </a:moveTo>
                <a:lnTo>
                  <a:pt x="0" y="3263973"/>
                </a:lnTo>
                <a:lnTo>
                  <a:pt x="0" y="0"/>
                </a:lnTo>
                <a:lnTo>
                  <a:pt x="2836689" y="0"/>
                </a:lnTo>
                <a:lnTo>
                  <a:pt x="2836689" y="3263973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221051" y="5346996"/>
            <a:ext cx="14397990" cy="2879725"/>
            <a:chOff x="89573" y="-54130"/>
            <a:chExt cx="4870431" cy="1542497"/>
          </a:xfrm>
        </p:grpSpPr>
        <p:sp>
          <p:nvSpPr>
            <p:cNvPr id="12" name="Freeform 12"/>
            <p:cNvSpPr/>
            <p:nvPr/>
          </p:nvSpPr>
          <p:spPr>
            <a:xfrm>
              <a:off x="89573" y="-54130"/>
              <a:ext cx="4870431" cy="1542497"/>
            </a:xfrm>
            <a:custGeom>
              <a:avLst/>
              <a:gdLst/>
              <a:ahLst/>
              <a:cxnLst/>
              <a:rect l="l" t="t" r="r" b="b"/>
              <a:pathLst>
                <a:path w="4870529" h="956945">
                  <a:moveTo>
                    <a:pt x="4746069" y="956945"/>
                  </a:moveTo>
                  <a:lnTo>
                    <a:pt x="124460" y="956945"/>
                  </a:lnTo>
                  <a:cubicBezTo>
                    <a:pt x="55880" y="956945"/>
                    <a:pt x="0" y="901065"/>
                    <a:pt x="0" y="8324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46070" y="0"/>
                  </a:lnTo>
                  <a:cubicBezTo>
                    <a:pt x="4814650" y="0"/>
                    <a:pt x="4870529" y="55880"/>
                    <a:pt x="4870529" y="124460"/>
                  </a:cubicBezTo>
                  <a:lnTo>
                    <a:pt x="4870529" y="832485"/>
                  </a:lnTo>
                  <a:cubicBezTo>
                    <a:pt x="4870529" y="901065"/>
                    <a:pt x="4814650" y="956945"/>
                    <a:pt x="4746070" y="956945"/>
                  </a:cubicBezTo>
                  <a:close/>
                </a:path>
              </a:pathLst>
            </a:custGeom>
            <a:solidFill>
              <a:srgbClr val="FDE2B9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37191" y="1651284"/>
            <a:ext cx="13029757" cy="3288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  <a:p>
            <a:pPr algn="just"/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【自学】</a:t>
            </a:r>
          </a:p>
          <a:p>
            <a:pPr algn="just"/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优势：掌控节奏、不被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PUA</a:t>
            </a:r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、根据自己情况选择最适合自己的材料、节省时间</a:t>
            </a:r>
          </a:p>
          <a:p>
            <a:pPr algn="just"/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劣势：容易三天打鱼两天晒网、如果毫无头绪随便自学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效果、需要处理大量信息</a:t>
            </a:r>
          </a:p>
          <a:p>
            <a:pPr>
              <a:lnSpc>
                <a:spcPts val="3150"/>
              </a:lnSpc>
            </a:pPr>
            <a:endParaRPr sz="3200" dirty="0">
              <a:solidFill>
                <a:srgbClr val="232253"/>
              </a:solidFill>
              <a:ea typeface="思源黑体 2" panose="020B05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37191" y="5589849"/>
            <a:ext cx="10759440" cy="2231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/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【机构】</a:t>
            </a:r>
          </a:p>
          <a:p>
            <a:pPr algn="just"/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优势：不用动脑子、不用自己找信息</a:t>
            </a:r>
          </a:p>
          <a:p>
            <a:pPr algn="just"/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劣势：没有自主权、浪费时间、难以形成小科思维</a:t>
            </a:r>
            <a:endParaRPr lang="en-US" altLang="zh-CN" sz="3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3200" kern="100" dirty="0">
                <a:highlight>
                  <a:srgbClr val="FFFF00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注：剑雅真题与实际考试难度不一样！</a:t>
            </a:r>
            <a:endParaRPr lang="zh-CN" altLang="zh-CN" sz="32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50"/>
              </a:lnSpc>
            </a:pPr>
            <a:endParaRPr lang="en-US" sz="3200" dirty="0">
              <a:solidFill>
                <a:srgbClr val="232253"/>
              </a:solidFill>
              <a:ea typeface="思源黑体 2" panose="020B0500000000000000" charset="-122"/>
            </a:endParaRPr>
          </a:p>
        </p:txBody>
      </p:sp>
      <p:sp>
        <p:nvSpPr>
          <p:cNvPr id="16" name="TextBox 6"/>
          <p:cNvSpPr txBox="1"/>
          <p:nvPr>
            <p:custDataLst>
              <p:tags r:id="rId1"/>
            </p:custDataLst>
          </p:nvPr>
        </p:nvSpPr>
        <p:spPr>
          <a:xfrm>
            <a:off x="2057400" y="266700"/>
            <a:ext cx="14770100" cy="1261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>
              <a:lnSpc>
                <a:spcPts val="9840"/>
              </a:lnSpc>
              <a:buFont typeface="Arial" panose="020B0604020202020204" pitchFamily="34" charset="0"/>
              <a:buChar char="•"/>
            </a:pPr>
            <a:r>
              <a:rPr lang="en-US" altLang="zh-CN" sz="8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由文艺黑 Bold"/>
              </a:rPr>
              <a:t>Step5  </a:t>
            </a:r>
            <a:r>
              <a:rPr lang="zh-CN" altLang="en-US" sz="8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由文艺黑 Bold"/>
              </a:rPr>
              <a:t>自学</a:t>
            </a:r>
            <a:r>
              <a:rPr lang="en-US" altLang="zh-CN" sz="8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由文艺黑 Bold"/>
              </a:rPr>
              <a:t>VS</a:t>
            </a:r>
            <a:r>
              <a:rPr lang="zh-CN" altLang="en-US" sz="8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由文艺黑 Bold"/>
              </a:rPr>
              <a:t>机构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09800" y="4762500"/>
            <a:ext cx="6805295" cy="280416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3150"/>
              </a:lnSpc>
            </a:pPr>
            <a:r>
              <a:rPr lang="en-US" sz="3200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Step1</a:t>
            </a:r>
            <a:r>
              <a:rPr lang="en-US" sz="3200">
                <a:solidFill>
                  <a:srgbClr val="232253"/>
                </a:solidFill>
                <a:ea typeface="思源黑体 2" panose="020B0500000000000000" charset="-122"/>
              </a:rPr>
              <a:t> </a:t>
            </a:r>
            <a:r>
              <a:rPr lang="zh-CN" altLang="en-US" sz="3200">
                <a:solidFill>
                  <a:srgbClr val="232253"/>
                </a:solidFill>
                <a:ea typeface="思源黑体 2" panose="020B0500000000000000" charset="-122"/>
              </a:rPr>
              <a:t>拉时间线</a:t>
            </a:r>
          </a:p>
          <a:p>
            <a:pPr>
              <a:lnSpc>
                <a:spcPts val="3150"/>
              </a:lnSpc>
            </a:pPr>
            <a:endParaRPr lang="en-US" sz="320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endParaRPr lang="en-US" sz="320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r>
              <a:rPr lang="en-US" sz="3200">
                <a:solidFill>
                  <a:srgbClr val="232253"/>
                </a:solidFill>
                <a:highlight>
                  <a:srgbClr val="FFFF00"/>
                </a:highlight>
                <a:ea typeface="思源黑体 2" panose="020B0500000000000000" charset="-122"/>
              </a:rPr>
              <a:t>Step2</a:t>
            </a:r>
            <a:r>
              <a:rPr lang="en-US" sz="3200">
                <a:solidFill>
                  <a:srgbClr val="232253"/>
                </a:solidFill>
                <a:ea typeface="思源黑体 2" panose="020B0500000000000000" charset="-122"/>
              </a:rPr>
              <a:t> </a:t>
            </a:r>
            <a:r>
              <a:rPr lang="zh-CN" altLang="en-US" sz="3200">
                <a:solidFill>
                  <a:srgbClr val="232253"/>
                </a:solidFill>
                <a:ea typeface="思源黑体 2" panose="020B0500000000000000" charset="-122"/>
              </a:rPr>
              <a:t>信息的宏观筛选</a:t>
            </a:r>
            <a:r>
              <a:rPr lang="en-US" sz="3200">
                <a:solidFill>
                  <a:srgbClr val="232253"/>
                </a:solidFill>
                <a:ea typeface="思源黑体 2" panose="020B0500000000000000" charset="-122"/>
              </a:rPr>
              <a:t> </a:t>
            </a:r>
          </a:p>
          <a:p>
            <a:pPr>
              <a:lnSpc>
                <a:spcPts val="3150"/>
              </a:lnSpc>
            </a:pPr>
            <a:endParaRPr lang="en-US" sz="3200">
              <a:solidFill>
                <a:srgbClr val="232253"/>
              </a:solidFill>
              <a:ea typeface="思源黑体 2" panose="020B0500000000000000" charset="-122"/>
            </a:endParaRPr>
          </a:p>
          <a:p>
            <a:pPr>
              <a:lnSpc>
                <a:spcPts val="3150"/>
              </a:lnSpc>
            </a:pPr>
            <a:endParaRPr lang="en-US" sz="3200">
              <a:solidFill>
                <a:srgbClr val="232253"/>
              </a:solidFill>
              <a:ea typeface="思源黑体 2" panose="020B05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0050" y="1338580"/>
            <a:ext cx="10558145" cy="1261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>
              <a:lnSpc>
                <a:spcPts val="9840"/>
              </a:lnSpc>
              <a:buFont typeface="Arial" panose="020B0604020202020204" pitchFamily="34" charset="0"/>
              <a:buChar char="•"/>
            </a:pPr>
            <a:r>
              <a:rPr lang="zh-CN" altLang="en-US" sz="8200">
                <a:solidFill>
                  <a:srgbClr val="232253"/>
                </a:solidFill>
                <a:ea typeface="字由文艺黑 Bold"/>
              </a:rPr>
              <a:t>系统自学法备考步骤</a:t>
            </a:r>
          </a:p>
        </p:txBody>
      </p:sp>
      <p:sp>
        <p:nvSpPr>
          <p:cNvPr id="7" name="Freeform 7"/>
          <p:cNvSpPr/>
          <p:nvPr/>
        </p:nvSpPr>
        <p:spPr>
          <a:xfrm rot="2005469">
            <a:off x="13991568" y="2850501"/>
            <a:ext cx="3174366" cy="3652513"/>
          </a:xfrm>
          <a:custGeom>
            <a:avLst/>
            <a:gdLst/>
            <a:ahLst/>
            <a:cxnLst/>
            <a:rect l="l" t="t" r="r" b="b"/>
            <a:pathLst>
              <a:path w="3174366" h="3652513">
                <a:moveTo>
                  <a:pt x="0" y="0"/>
                </a:moveTo>
                <a:lnTo>
                  <a:pt x="3174366" y="0"/>
                </a:lnTo>
                <a:lnTo>
                  <a:pt x="3174366" y="3652513"/>
                </a:lnTo>
                <a:lnTo>
                  <a:pt x="0" y="3652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10299702" y="4034103"/>
            <a:ext cx="5279050" cy="4530384"/>
          </a:xfrm>
          <a:custGeom>
            <a:avLst/>
            <a:gdLst/>
            <a:ahLst/>
            <a:cxnLst/>
            <a:rect l="l" t="t" r="r" b="b"/>
            <a:pathLst>
              <a:path w="5279050" h="4530384">
                <a:moveTo>
                  <a:pt x="0" y="0"/>
                </a:moveTo>
                <a:lnTo>
                  <a:pt x="5279049" y="0"/>
                </a:lnTo>
                <a:lnTo>
                  <a:pt x="5279049" y="4530385"/>
                </a:lnTo>
                <a:lnTo>
                  <a:pt x="0" y="4530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13487059" y="6516831"/>
            <a:ext cx="2661717" cy="2741469"/>
          </a:xfrm>
          <a:custGeom>
            <a:avLst/>
            <a:gdLst/>
            <a:ahLst/>
            <a:cxnLst/>
            <a:rect l="l" t="t" r="r" b="b"/>
            <a:pathLst>
              <a:path w="2661717" h="2741469">
                <a:moveTo>
                  <a:pt x="0" y="0"/>
                </a:moveTo>
                <a:lnTo>
                  <a:pt x="2661718" y="0"/>
                </a:lnTo>
                <a:lnTo>
                  <a:pt x="2661718" y="2741469"/>
                </a:lnTo>
                <a:lnTo>
                  <a:pt x="0" y="2741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9144000" y="2635899"/>
            <a:ext cx="2311404" cy="2210543"/>
          </a:xfrm>
          <a:custGeom>
            <a:avLst/>
            <a:gdLst/>
            <a:ahLst/>
            <a:cxnLst/>
            <a:rect l="l" t="t" r="r" b="b"/>
            <a:pathLst>
              <a:path w="2311404" h="2210543">
                <a:moveTo>
                  <a:pt x="0" y="0"/>
                </a:moveTo>
                <a:lnTo>
                  <a:pt x="2311404" y="0"/>
                </a:lnTo>
                <a:lnTo>
                  <a:pt x="2311404" y="2210543"/>
                </a:lnTo>
                <a:lnTo>
                  <a:pt x="0" y="2210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4e315e2-cc1a-4adf-b86a-38b4690c0435"/>
  <p:tag name="COMMONDATA" val="eyJoZGlkIjoiNGU5YTk2NWU3OTRhNTU0YjZlNWE0ODExMjY4YzM0MT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532</Words>
  <Application>Microsoft Office PowerPoint</Application>
  <PresentationFormat>自定义</PresentationFormat>
  <Paragraphs>115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字由文艺黑</vt:lpstr>
      <vt:lpstr>Calibri</vt:lpstr>
      <vt:lpstr>Arial</vt:lpstr>
      <vt:lpstr>Now</vt:lpstr>
      <vt:lpstr>字由文艺黑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第一板块：雅思入门</dc:title>
  <dc:creator/>
  <cp:lastModifiedBy>Yuling Sun</cp:lastModifiedBy>
  <cp:revision>107</cp:revision>
  <dcterms:created xsi:type="dcterms:W3CDTF">2006-08-16T00:00:00Z</dcterms:created>
  <dcterms:modified xsi:type="dcterms:W3CDTF">2023-11-24T04:10:35Z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C4E41ABA077841138472C7C6E777E615_12</vt:lpwstr>
  </property>
  <property fmtid="{D5CDD505-2E9C-101B-9397-08002B2CF9AE}" pid="3" name="KSOProductBuildVer">
    <vt:lpwstr>2052-11.1.0.14309</vt:lpwstr>
  </property>
</Properties>
</file>